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2.xml" ContentType="application/vnd.openxmlformats-officedocument.themeOverride+xml"/>
  <Override PartName="/ppt/drawings/drawing1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9" r:id="rId2"/>
  </p:sldMasterIdLst>
  <p:notesMasterIdLst>
    <p:notesMasterId r:id="rId15"/>
  </p:notesMasterIdLst>
  <p:sldIdLst>
    <p:sldId id="256" r:id="rId3"/>
    <p:sldId id="259" r:id="rId4"/>
    <p:sldId id="683" r:id="rId5"/>
    <p:sldId id="508" r:id="rId6"/>
    <p:sldId id="676" r:id="rId7"/>
    <p:sldId id="281" r:id="rId8"/>
    <p:sldId id="677" r:id="rId9"/>
    <p:sldId id="263" r:id="rId10"/>
    <p:sldId id="681" r:id="rId11"/>
    <p:sldId id="694" r:id="rId12"/>
    <p:sldId id="695" r:id="rId13"/>
    <p:sldId id="696" r:id="rId14"/>
  </p:sldIdLst>
  <p:sldSz cx="24384000" cy="13716000"/>
  <p:notesSz cx="7053263" cy="93091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7291" userDrawn="1">
          <p15:clr>
            <a:srgbClr val="A4A3A4"/>
          </p15:clr>
        </p15:guide>
        <p15:guide id="2" pos="21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1E1D34F-8B7A-C023-3B4D-C819A257C078}" name="Alina Druc" initials="AD" userId="41b2b75c33a036ba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Ciubotaru" initials="DC" lastIdx="1" clrIdx="0">
    <p:extLst>
      <p:ext uri="{19B8F6BF-5375-455C-9EA6-DF929625EA0E}">
        <p15:presenceInfo xmlns:p15="http://schemas.microsoft.com/office/powerpoint/2012/main" userId="fc2ca31c654db164" providerId="Windows Live"/>
      </p:ext>
    </p:extLst>
  </p:cmAuthor>
  <p:cmAuthor id="2" name="Valentin Mita" initials="VM" lastIdx="2" clrIdx="1">
    <p:extLst>
      <p:ext uri="{19B8F6BF-5375-455C-9EA6-DF929625EA0E}">
        <p15:presenceInfo xmlns:p15="http://schemas.microsoft.com/office/powerpoint/2012/main" userId="54c71881a436c616" providerId="Windows Live"/>
      </p:ext>
    </p:extLst>
  </p:cmAuthor>
  <p:cmAuthor id="3" name="Vadim" initials="V" lastIdx="4" clrIdx="2">
    <p:extLst>
      <p:ext uri="{19B8F6BF-5375-455C-9EA6-DF929625EA0E}">
        <p15:presenceInfo xmlns:p15="http://schemas.microsoft.com/office/powerpoint/2012/main" userId="a3729d9ec2b922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DA0010"/>
    <a:srgbClr val="FE0061"/>
    <a:srgbClr val="F2F2F2"/>
    <a:srgbClr val="C8C8C8"/>
    <a:srgbClr val="00B17E"/>
    <a:srgbClr val="1D46F3"/>
    <a:srgbClr val="ADA9BB"/>
    <a:srgbClr val="007949"/>
    <a:srgbClr val="008E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943" autoAdjust="0"/>
    <p:restoredTop sz="95407" autoAdjust="0"/>
  </p:normalViewPr>
  <p:slideViewPr>
    <p:cSldViewPr snapToGrid="0">
      <p:cViewPr varScale="1">
        <p:scale>
          <a:sx n="41" d="100"/>
          <a:sy n="41" d="100"/>
        </p:scale>
        <p:origin x="168" y="43"/>
      </p:cViewPr>
      <p:guideLst>
        <p:guide orient="horz" pos="7291"/>
        <p:guide pos="21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8/10/relationships/authors" Target="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AV!$E$1</c:f>
              <c:strCache>
                <c:ptCount val="1"/>
                <c:pt idx="0">
                  <c:v>AV I</c:v>
                </c:pt>
              </c:strCache>
            </c:strRef>
          </c:tx>
          <c:spPr>
            <a:solidFill>
              <a:srgbClr val="1F497D">
                <a:lumMod val="60000"/>
                <a:lumOff val="40000"/>
              </a:srgb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Nisporeni</c:v>
                </c:pt>
                <c:pt idx="27">
                  <c:v>Cantemir</c:v>
                </c:pt>
                <c:pt idx="28">
                  <c:v>Rezina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AV!$E$2:$E$37</c:f>
              <c:numCache>
                <c:formatCode>0</c:formatCode>
                <c:ptCount val="36"/>
                <c:pt idx="0">
                  <c:v>47</c:v>
                </c:pt>
                <c:pt idx="1">
                  <c:v>38</c:v>
                </c:pt>
                <c:pt idx="2">
                  <c:v>34</c:v>
                </c:pt>
                <c:pt idx="3">
                  <c:v>31</c:v>
                </c:pt>
                <c:pt idx="4">
                  <c:v>31</c:v>
                </c:pt>
                <c:pt idx="5">
                  <c:v>31</c:v>
                </c:pt>
                <c:pt idx="6">
                  <c:v>31</c:v>
                </c:pt>
                <c:pt idx="7">
                  <c:v>31</c:v>
                </c:pt>
                <c:pt idx="8">
                  <c:v>30</c:v>
                </c:pt>
                <c:pt idx="9">
                  <c:v>30</c:v>
                </c:pt>
                <c:pt idx="10">
                  <c:v>29</c:v>
                </c:pt>
                <c:pt idx="11">
                  <c:v>29</c:v>
                </c:pt>
                <c:pt idx="12">
                  <c:v>28</c:v>
                </c:pt>
                <c:pt idx="13">
                  <c:v>28</c:v>
                </c:pt>
                <c:pt idx="14">
                  <c:v>28</c:v>
                </c:pt>
                <c:pt idx="15">
                  <c:v>27</c:v>
                </c:pt>
                <c:pt idx="16">
                  <c:v>27</c:v>
                </c:pt>
                <c:pt idx="17">
                  <c:v>27</c:v>
                </c:pt>
                <c:pt idx="18">
                  <c:v>26</c:v>
                </c:pt>
                <c:pt idx="19">
                  <c:v>26</c:v>
                </c:pt>
                <c:pt idx="20">
                  <c:v>26</c:v>
                </c:pt>
                <c:pt idx="21">
                  <c:v>25</c:v>
                </c:pt>
                <c:pt idx="22">
                  <c:v>26</c:v>
                </c:pt>
                <c:pt idx="23">
                  <c:v>25</c:v>
                </c:pt>
                <c:pt idx="24">
                  <c:v>25</c:v>
                </c:pt>
                <c:pt idx="25">
                  <c:v>24</c:v>
                </c:pt>
                <c:pt idx="26">
                  <c:v>24</c:v>
                </c:pt>
                <c:pt idx="27">
                  <c:v>24</c:v>
                </c:pt>
                <c:pt idx="28">
                  <c:v>24</c:v>
                </c:pt>
                <c:pt idx="29">
                  <c:v>24</c:v>
                </c:pt>
                <c:pt idx="30">
                  <c:v>24</c:v>
                </c:pt>
                <c:pt idx="31">
                  <c:v>23</c:v>
                </c:pt>
                <c:pt idx="32">
                  <c:v>23</c:v>
                </c:pt>
                <c:pt idx="33">
                  <c:v>21</c:v>
                </c:pt>
                <c:pt idx="34">
                  <c:v>21</c:v>
                </c:pt>
                <c:pt idx="3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BB-421C-A9FD-2AC015C1BBE2}"/>
            </c:ext>
          </c:extLst>
        </c:ser>
        <c:ser>
          <c:idx val="1"/>
          <c:order val="1"/>
          <c:tx>
            <c:strRef>
              <c:f>AV!$F$1</c:f>
              <c:strCache>
                <c:ptCount val="1"/>
                <c:pt idx="0">
                  <c:v>AV completă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13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9BB-421C-A9FD-2AC015C1BB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 lIns="252000"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AV!$A$2:$A$37</c:f>
              <c:strCache>
                <c:ptCount val="36"/>
                <c:pt idx="0">
                  <c:v>Chișinău</c:v>
                </c:pt>
                <c:pt idx="1">
                  <c:v>TDS Nistrului</c:v>
                </c:pt>
                <c:pt idx="2">
                  <c:v>Soroca</c:v>
                </c:pt>
                <c:pt idx="3">
                  <c:v>Dubăsari</c:v>
                </c:pt>
                <c:pt idx="4">
                  <c:v>Bălți</c:v>
                </c:pt>
                <c:pt idx="5">
                  <c:v>Călărași</c:v>
                </c:pt>
                <c:pt idx="6">
                  <c:v>Orhei</c:v>
                </c:pt>
                <c:pt idx="7">
                  <c:v>Hincesti</c:v>
                </c:pt>
                <c:pt idx="8">
                  <c:v>Cimislia</c:v>
                </c:pt>
                <c:pt idx="9">
                  <c:v>Basarabeasca</c:v>
                </c:pt>
                <c:pt idx="10">
                  <c:v>Ocnița</c:v>
                </c:pt>
                <c:pt idx="11">
                  <c:v>Donduseni</c:v>
                </c:pt>
                <c:pt idx="12">
                  <c:v>Edineț</c:v>
                </c:pt>
                <c:pt idx="13">
                  <c:v>Ialoveni</c:v>
                </c:pt>
                <c:pt idx="14">
                  <c:v>Florești</c:v>
                </c:pt>
                <c:pt idx="15">
                  <c:v>Strășeni</c:v>
                </c:pt>
                <c:pt idx="16">
                  <c:v>Briceni</c:v>
                </c:pt>
                <c:pt idx="17">
                  <c:v>Criuleni</c:v>
                </c:pt>
                <c:pt idx="18">
                  <c:v>Rîșcani</c:v>
                </c:pt>
                <c:pt idx="19">
                  <c:v>Cahul</c:v>
                </c:pt>
                <c:pt idx="20">
                  <c:v>Șoldănești</c:v>
                </c:pt>
                <c:pt idx="21">
                  <c:v>Ungheni</c:v>
                </c:pt>
                <c:pt idx="22">
                  <c:v>ȘtefanVodă</c:v>
                </c:pt>
                <c:pt idx="23">
                  <c:v>Glodeni</c:v>
                </c:pt>
                <c:pt idx="24">
                  <c:v>Căușeni</c:v>
                </c:pt>
                <c:pt idx="25">
                  <c:v>Telenesti</c:v>
                </c:pt>
                <c:pt idx="26">
                  <c:v>Nisporeni</c:v>
                </c:pt>
                <c:pt idx="27">
                  <c:v>Cantemir</c:v>
                </c:pt>
                <c:pt idx="28">
                  <c:v>Rezina</c:v>
                </c:pt>
                <c:pt idx="29">
                  <c:v>Drochia</c:v>
                </c:pt>
                <c:pt idx="30">
                  <c:v>AneniiNoi</c:v>
                </c:pt>
                <c:pt idx="31">
                  <c:v>Falesti</c:v>
                </c:pt>
                <c:pt idx="32">
                  <c:v>Taraclia</c:v>
                </c:pt>
                <c:pt idx="33">
                  <c:v>Singerei</c:v>
                </c:pt>
                <c:pt idx="34">
                  <c:v>Leova</c:v>
                </c:pt>
                <c:pt idx="35">
                  <c:v>UTA Găgăuzia</c:v>
                </c:pt>
              </c:strCache>
            </c:strRef>
          </c:cat>
          <c:val>
            <c:numRef>
              <c:f>AV!$F$2:$F$37</c:f>
              <c:numCache>
                <c:formatCode>0</c:formatCode>
                <c:ptCount val="36"/>
                <c:pt idx="0">
                  <c:v>45</c:v>
                </c:pt>
                <c:pt idx="1">
                  <c:v>36</c:v>
                </c:pt>
                <c:pt idx="2">
                  <c:v>33</c:v>
                </c:pt>
                <c:pt idx="3">
                  <c:v>31</c:v>
                </c:pt>
                <c:pt idx="4">
                  <c:v>31</c:v>
                </c:pt>
                <c:pt idx="5">
                  <c:v>30</c:v>
                </c:pt>
                <c:pt idx="6">
                  <c:v>30</c:v>
                </c:pt>
                <c:pt idx="7">
                  <c:v>29</c:v>
                </c:pt>
                <c:pt idx="8">
                  <c:v>29</c:v>
                </c:pt>
                <c:pt idx="9">
                  <c:v>29</c:v>
                </c:pt>
                <c:pt idx="10">
                  <c:v>28</c:v>
                </c:pt>
                <c:pt idx="11">
                  <c:v>28</c:v>
                </c:pt>
                <c:pt idx="12">
                  <c:v>28</c:v>
                </c:pt>
                <c:pt idx="13">
                  <c:v>27</c:v>
                </c:pt>
                <c:pt idx="14">
                  <c:v>27</c:v>
                </c:pt>
                <c:pt idx="15">
                  <c:v>27</c:v>
                </c:pt>
                <c:pt idx="16">
                  <c:v>26</c:v>
                </c:pt>
                <c:pt idx="17">
                  <c:v>26</c:v>
                </c:pt>
                <c:pt idx="18">
                  <c:v>26</c:v>
                </c:pt>
                <c:pt idx="19">
                  <c:v>25</c:v>
                </c:pt>
                <c:pt idx="20">
                  <c:v>25</c:v>
                </c:pt>
                <c:pt idx="21">
                  <c:v>25</c:v>
                </c:pt>
                <c:pt idx="22">
                  <c:v>24</c:v>
                </c:pt>
                <c:pt idx="23">
                  <c:v>24</c:v>
                </c:pt>
                <c:pt idx="24">
                  <c:v>24</c:v>
                </c:pt>
                <c:pt idx="25">
                  <c:v>23</c:v>
                </c:pt>
                <c:pt idx="26">
                  <c:v>23</c:v>
                </c:pt>
                <c:pt idx="27">
                  <c:v>23</c:v>
                </c:pt>
                <c:pt idx="28">
                  <c:v>23</c:v>
                </c:pt>
                <c:pt idx="29">
                  <c:v>23</c:v>
                </c:pt>
                <c:pt idx="30">
                  <c:v>23</c:v>
                </c:pt>
                <c:pt idx="31">
                  <c:v>23</c:v>
                </c:pt>
                <c:pt idx="32">
                  <c:v>23</c:v>
                </c:pt>
                <c:pt idx="33">
                  <c:v>21</c:v>
                </c:pt>
                <c:pt idx="34">
                  <c:v>20</c:v>
                </c:pt>
                <c:pt idx="35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9BB-421C-A9FD-2AC015C1BBE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8"/>
        <c:gapDepth val="250"/>
        <c:shape val="box"/>
        <c:axId val="848898048"/>
        <c:axId val="848901328"/>
        <c:axId val="0"/>
      </c:bar3DChart>
      <c:catAx>
        <c:axId val="848898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b="0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48901328"/>
        <c:crosses val="autoZero"/>
        <c:auto val="1"/>
        <c:lblAlgn val="ctr"/>
        <c:lblOffset val="100"/>
        <c:noMultiLvlLbl val="0"/>
      </c:catAx>
      <c:valAx>
        <c:axId val="848901328"/>
        <c:scaling>
          <c:orientation val="minMax"/>
        </c:scaling>
        <c:delete val="0"/>
        <c:axPos val="l"/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 sz="2000"/>
            </a:pPr>
            <a:endParaRPr lang="ru-RU"/>
          </a:p>
        </c:txPr>
        <c:crossAx val="848898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6204724409448819"/>
          <c:y val="8.0111514733338746E-2"/>
          <c:w val="0.25602961444887884"/>
          <c:h val="6.8450361230619372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5635235296292186E-2"/>
          <c:y val="6.5095713296280847E-2"/>
          <c:w val="0.96808029278030383"/>
          <c:h val="0.747982134086158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Foaie1!$E$1</c:f>
              <c:strCache>
                <c:ptCount val="1"/>
                <c:pt idx="0">
                  <c:v>AV% I</c:v>
                </c:pt>
              </c:strCache>
            </c:strRef>
          </c:tx>
          <c:spPr>
            <a:solidFill>
              <a:srgbClr val="1F497D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12-17ani</c:v>
                </c:pt>
                <c:pt idx="1">
                  <c:v>18-29 ani</c:v>
                </c:pt>
                <c:pt idx="2">
                  <c:v>30-39 ani</c:v>
                </c:pt>
                <c:pt idx="3">
                  <c:v>40-49 ani</c:v>
                </c:pt>
                <c:pt idx="4">
                  <c:v>50-59 ani</c:v>
                </c:pt>
                <c:pt idx="5">
                  <c:v>60-69 ani</c:v>
                </c:pt>
                <c:pt idx="6">
                  <c:v>70-79 ani</c:v>
                </c:pt>
                <c:pt idx="7">
                  <c:v>≥80 ani</c:v>
                </c:pt>
              </c:strCache>
            </c:strRef>
          </c:cat>
          <c:val>
            <c:numRef>
              <c:f>Foaie1!$E$2:$E$9</c:f>
              <c:numCache>
                <c:formatCode>0.0</c:formatCode>
                <c:ptCount val="8"/>
                <c:pt idx="0">
                  <c:v>3.6</c:v>
                </c:pt>
                <c:pt idx="1">
                  <c:v>39</c:v>
                </c:pt>
                <c:pt idx="2">
                  <c:v>48</c:v>
                </c:pt>
                <c:pt idx="3">
                  <c:v>54</c:v>
                </c:pt>
                <c:pt idx="4">
                  <c:v>51</c:v>
                </c:pt>
                <c:pt idx="5">
                  <c:v>60</c:v>
                </c:pt>
                <c:pt idx="6">
                  <c:v>66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40-4D44-90EE-8064521A7A39}"/>
            </c:ext>
          </c:extLst>
        </c:ser>
        <c:ser>
          <c:idx val="1"/>
          <c:order val="1"/>
          <c:tx>
            <c:strRef>
              <c:f>Foaie1!$G$1</c:f>
              <c:strCache>
                <c:ptCount val="1"/>
                <c:pt idx="0">
                  <c:v>AV % cu schemă completă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Foaie1!$A$2:$A$9</c:f>
              <c:strCache>
                <c:ptCount val="8"/>
                <c:pt idx="0">
                  <c:v>12-17ani</c:v>
                </c:pt>
                <c:pt idx="1">
                  <c:v>18-29 ani</c:v>
                </c:pt>
                <c:pt idx="2">
                  <c:v>30-39 ani</c:v>
                </c:pt>
                <c:pt idx="3">
                  <c:v>40-49 ani</c:v>
                </c:pt>
                <c:pt idx="4">
                  <c:v>50-59 ani</c:v>
                </c:pt>
                <c:pt idx="5">
                  <c:v>60-69 ani</c:v>
                </c:pt>
                <c:pt idx="6">
                  <c:v>70-79 ani</c:v>
                </c:pt>
                <c:pt idx="7">
                  <c:v>≥80 ani</c:v>
                </c:pt>
              </c:strCache>
            </c:strRef>
          </c:cat>
          <c:val>
            <c:numRef>
              <c:f>Foaie1!$G$2:$G$9</c:f>
              <c:numCache>
                <c:formatCode>0.0</c:formatCode>
                <c:ptCount val="8"/>
                <c:pt idx="0">
                  <c:v>3</c:v>
                </c:pt>
                <c:pt idx="1">
                  <c:v>36</c:v>
                </c:pt>
                <c:pt idx="2">
                  <c:v>45</c:v>
                </c:pt>
                <c:pt idx="3">
                  <c:v>51</c:v>
                </c:pt>
                <c:pt idx="4">
                  <c:v>50</c:v>
                </c:pt>
                <c:pt idx="5">
                  <c:v>58</c:v>
                </c:pt>
                <c:pt idx="6">
                  <c:v>65</c:v>
                </c:pt>
                <c:pt idx="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140-4D44-90EE-8064521A7A3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610359608"/>
        <c:axId val="610354032"/>
      </c:barChart>
      <c:catAx>
        <c:axId val="6103596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354032"/>
        <c:crosses val="autoZero"/>
        <c:auto val="1"/>
        <c:lblAlgn val="ctr"/>
        <c:lblOffset val="100"/>
        <c:noMultiLvlLbl val="0"/>
      </c:catAx>
      <c:valAx>
        <c:axId val="610354032"/>
        <c:scaling>
          <c:orientation val="minMax"/>
        </c:scaling>
        <c:delete val="0"/>
        <c:axPos val="l"/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10359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95228457358322"/>
          <c:y val="0.92782951319658002"/>
          <c:w val="0.40648318608061323"/>
          <c:h val="7.217048680341996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32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4">
    <c:autoUpdate val="0"/>
  </c:externalData>
  <c:userShapes r:id="rId5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o-R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3.2930170838020245E-2"/>
          <c:y val="1.750297762065477E-2"/>
          <c:w val="0.9746655740298088"/>
          <c:h val="0.810576520947023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Foaie1!$C$1</c:f>
              <c:strCache>
                <c:ptCount val="1"/>
                <c:pt idx="0">
                  <c:v>Doza I</c:v>
                </c:pt>
              </c:strCache>
            </c:strRef>
          </c:tx>
          <c:spPr>
            <a:solidFill>
              <a:srgbClr val="FF644E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6"/>
              <c:layout>
                <c:manualLayout>
                  <c:x val="-5.5803571428575524E-4"/>
                  <c:y val="-9.250759259448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D38-4BC2-AF75-C9BAF8DCBE9B}"/>
                </c:ext>
              </c:extLst>
            </c:dLbl>
            <c:dLbl>
              <c:idx val="11"/>
              <c:layout>
                <c:manualLayout>
                  <c:x val="-5.5803571428571425E-4"/>
                  <c:y val="-5.286148148256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B7F-4501-9B14-84A9B7CB9A85}"/>
                </c:ext>
              </c:extLst>
            </c:dLbl>
            <c:dLbl>
              <c:idx val="14"/>
              <c:layout>
                <c:manualLayout>
                  <c:x val="-1.1160714285714285E-3"/>
                  <c:y val="-1.1893833333576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A8-4921-96A4-91AD071330F4}"/>
                </c:ext>
              </c:extLst>
            </c:dLbl>
            <c:dLbl>
              <c:idx val="24"/>
              <c:layout>
                <c:manualLayout>
                  <c:x val="-5.5803571428571425E-4"/>
                  <c:y val="7.929222222383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D38-4BC2-AF75-C9BAF8DCBE9B}"/>
                </c:ext>
              </c:extLst>
            </c:dLbl>
            <c:dLbl>
              <c:idx val="26"/>
              <c:layout>
                <c:manualLayout>
                  <c:x val="-8.1844292622985664E-17"/>
                  <c:y val="-7.929222222384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D38-4BC2-AF75-C9BAF8DCBE9B}"/>
                </c:ext>
              </c:extLst>
            </c:dLbl>
            <c:dLbl>
              <c:idx val="27"/>
              <c:layout>
                <c:manualLayout>
                  <c:x val="-5.5803571428571425E-4"/>
                  <c:y val="-2.643074074128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DF-467A-8F18-F7C4ED1FB4CF}"/>
                </c:ext>
              </c:extLst>
            </c:dLbl>
            <c:dLbl>
              <c:idx val="30"/>
              <c:layout>
                <c:manualLayout>
                  <c:x val="0"/>
                  <c:y val="9.25075925944810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D38-4BC2-AF75-C9BAF8DCBE9B}"/>
                </c:ext>
              </c:extLst>
            </c:dLbl>
            <c:dLbl>
              <c:idx val="31"/>
              <c:layout>
                <c:manualLayout>
                  <c:x val="-5.5803571428571425E-4"/>
                  <c:y val="7.929222222384187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DF-467A-8F18-F7C4ED1FB4CF}"/>
                </c:ext>
              </c:extLst>
            </c:dLbl>
            <c:dLbl>
              <c:idx val="32"/>
              <c:layout>
                <c:manualLayout>
                  <c:x val="-1.1160714285714285E-3"/>
                  <c:y val="6.607685185320171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AF3-45D2-B43D-A1C3BA52AD45}"/>
                </c:ext>
              </c:extLst>
            </c:dLbl>
            <c:dLbl>
              <c:idx val="33"/>
              <c:layout>
                <c:manualLayout>
                  <c:x val="0"/>
                  <c:y val="6.607685185320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AD-445E-96A6-DFD664C1819C}"/>
                </c:ext>
              </c:extLst>
            </c:dLbl>
            <c:dLbl>
              <c:idx val="34"/>
              <c:layout>
                <c:manualLayout>
                  <c:x val="0"/>
                  <c:y val="6.60768518532007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A58-4646-B081-70E2F0E89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Foaie1!$B$68:$B$90</c:f>
              <c:strCache>
                <c:ptCount val="23"/>
                <c:pt idx="0">
                  <c:v>06-12.06.2022</c:v>
                </c:pt>
                <c:pt idx="1">
                  <c:v>13-19.06.2022</c:v>
                </c:pt>
                <c:pt idx="2">
                  <c:v>20-26.06.2022</c:v>
                </c:pt>
                <c:pt idx="3">
                  <c:v>27.06-03.07.2022</c:v>
                </c:pt>
                <c:pt idx="4">
                  <c:v>04-10.07.2022</c:v>
                </c:pt>
                <c:pt idx="5">
                  <c:v>11-17.07.2022</c:v>
                </c:pt>
                <c:pt idx="6">
                  <c:v>18-24.07.2022</c:v>
                </c:pt>
                <c:pt idx="7">
                  <c:v>25-31.07.2022</c:v>
                </c:pt>
                <c:pt idx="8">
                  <c:v>01-07.08.2022</c:v>
                </c:pt>
                <c:pt idx="9">
                  <c:v>08-14.08.2022</c:v>
                </c:pt>
                <c:pt idx="10">
                  <c:v>15-21.08.2022</c:v>
                </c:pt>
                <c:pt idx="11">
                  <c:v>22-28.08.2022</c:v>
                </c:pt>
                <c:pt idx="12">
                  <c:v>29.08-04.09.2022</c:v>
                </c:pt>
                <c:pt idx="13">
                  <c:v>05-11.09.2022</c:v>
                </c:pt>
                <c:pt idx="14">
                  <c:v>12-18.09.2022</c:v>
                </c:pt>
                <c:pt idx="15">
                  <c:v>19-25.09.2022</c:v>
                </c:pt>
                <c:pt idx="16">
                  <c:v>26-02.10.2022</c:v>
                </c:pt>
                <c:pt idx="17">
                  <c:v>03-09.10.2022</c:v>
                </c:pt>
                <c:pt idx="18">
                  <c:v>10-16.10.2022</c:v>
                </c:pt>
                <c:pt idx="19">
                  <c:v>17-23.10.2022</c:v>
                </c:pt>
                <c:pt idx="20">
                  <c:v>24-30.10.2022</c:v>
                </c:pt>
                <c:pt idx="21">
                  <c:v>31.10-06.11.2022</c:v>
                </c:pt>
                <c:pt idx="22">
                  <c:v>07-13.11.22</c:v>
                </c:pt>
              </c:strCache>
            </c:strRef>
          </c:cat>
          <c:val>
            <c:numRef>
              <c:f>Foaie1!$C$68:$C$90</c:f>
              <c:numCache>
                <c:formatCode>General</c:formatCode>
                <c:ptCount val="23"/>
                <c:pt idx="0">
                  <c:v>354</c:v>
                </c:pt>
                <c:pt idx="1">
                  <c:v>259</c:v>
                </c:pt>
                <c:pt idx="2">
                  <c:v>264</c:v>
                </c:pt>
                <c:pt idx="3">
                  <c:v>277</c:v>
                </c:pt>
                <c:pt idx="4">
                  <c:v>383</c:v>
                </c:pt>
                <c:pt idx="5">
                  <c:v>421</c:v>
                </c:pt>
                <c:pt idx="6">
                  <c:v>746</c:v>
                </c:pt>
                <c:pt idx="7" formatCode="0">
                  <c:v>619</c:v>
                </c:pt>
                <c:pt idx="8" formatCode="0">
                  <c:v>708</c:v>
                </c:pt>
                <c:pt idx="9">
                  <c:v>669</c:v>
                </c:pt>
                <c:pt idx="10">
                  <c:v>559</c:v>
                </c:pt>
                <c:pt idx="11">
                  <c:v>565</c:v>
                </c:pt>
                <c:pt idx="12">
                  <c:v>322</c:v>
                </c:pt>
                <c:pt idx="13">
                  <c:v>464</c:v>
                </c:pt>
                <c:pt idx="14">
                  <c:v>309</c:v>
                </c:pt>
                <c:pt idx="15">
                  <c:v>254</c:v>
                </c:pt>
                <c:pt idx="16">
                  <c:v>231</c:v>
                </c:pt>
                <c:pt idx="17">
                  <c:v>183</c:v>
                </c:pt>
                <c:pt idx="18">
                  <c:v>174</c:v>
                </c:pt>
                <c:pt idx="19">
                  <c:v>218</c:v>
                </c:pt>
                <c:pt idx="20">
                  <c:v>263</c:v>
                </c:pt>
                <c:pt idx="21">
                  <c:v>297</c:v>
                </c:pt>
                <c:pt idx="22">
                  <c:v>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A4-408B-97CB-EDF4A4ABC594}"/>
            </c:ext>
          </c:extLst>
        </c:ser>
        <c:ser>
          <c:idx val="1"/>
          <c:order val="1"/>
          <c:tx>
            <c:strRef>
              <c:f>Foaie1!$D$1</c:f>
              <c:strCache>
                <c:ptCount val="1"/>
                <c:pt idx="0">
                  <c:v>Doza II</c:v>
                </c:pt>
              </c:strCache>
            </c:strRef>
          </c:tx>
          <c:spPr>
            <a:solidFill>
              <a:srgbClr val="00A2FF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5"/>
              <c:layout>
                <c:manualLayout>
                  <c:x val="5.5803571428571425E-4"/>
                  <c:y val="1.05722962965121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D38-4BC2-AF75-C9BAF8DCBE9B}"/>
                </c:ext>
              </c:extLst>
            </c:dLbl>
            <c:dLbl>
              <c:idx val="26"/>
              <c:layout>
                <c:manualLayout>
                  <c:x val="-5.5803571428571425E-4"/>
                  <c:y val="6.607685185319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D38-4BC2-AF75-C9BAF8DCBE9B}"/>
                </c:ext>
              </c:extLst>
            </c:dLbl>
            <c:dLbl>
              <c:idx val="27"/>
              <c:layout>
                <c:manualLayout>
                  <c:x val="-5.5803571428571425E-4"/>
                  <c:y val="7.9292222223840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D38-4BC2-AF75-C9BAF8DCBE9B}"/>
                </c:ext>
              </c:extLst>
            </c:dLbl>
            <c:dLbl>
              <c:idx val="28"/>
              <c:layout>
                <c:manualLayout>
                  <c:x val="0"/>
                  <c:y val="6.60768518531997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D38-4BC2-AF75-C9BAF8DCBE9B}"/>
                </c:ext>
              </c:extLst>
            </c:dLbl>
            <c:dLbl>
              <c:idx val="29"/>
              <c:layout>
                <c:manualLayout>
                  <c:x val="5.5803571428571425E-4"/>
                  <c:y val="7.929222222383992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D38-4BC2-AF75-C9BAF8DCBE9B}"/>
                </c:ext>
              </c:extLst>
            </c:dLbl>
            <c:dLbl>
              <c:idx val="34"/>
              <c:layout>
                <c:manualLayout>
                  <c:x val="-5.5803571428571425E-4"/>
                  <c:y val="-5.28614814825606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AD-445E-96A6-DFD664C1819C}"/>
                </c:ext>
              </c:extLst>
            </c:dLbl>
            <c:dLbl>
              <c:idx val="35"/>
              <c:layout>
                <c:manualLayout>
                  <c:x val="2.2321428571426935E-3"/>
                  <c:y val="7.92922222238389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A58-4646-B081-70E2F0E891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Foaie1!$B$68:$B$90</c:f>
              <c:strCache>
                <c:ptCount val="23"/>
                <c:pt idx="0">
                  <c:v>06-12.06.2022</c:v>
                </c:pt>
                <c:pt idx="1">
                  <c:v>13-19.06.2022</c:v>
                </c:pt>
                <c:pt idx="2">
                  <c:v>20-26.06.2022</c:v>
                </c:pt>
                <c:pt idx="3">
                  <c:v>27.06-03.07.2022</c:v>
                </c:pt>
                <c:pt idx="4">
                  <c:v>04-10.07.2022</c:v>
                </c:pt>
                <c:pt idx="5">
                  <c:v>11-17.07.2022</c:v>
                </c:pt>
                <c:pt idx="6">
                  <c:v>18-24.07.2022</c:v>
                </c:pt>
                <c:pt idx="7">
                  <c:v>25-31.07.2022</c:v>
                </c:pt>
                <c:pt idx="8">
                  <c:v>01-07.08.2022</c:v>
                </c:pt>
                <c:pt idx="9">
                  <c:v>08-14.08.2022</c:v>
                </c:pt>
                <c:pt idx="10">
                  <c:v>15-21.08.2022</c:v>
                </c:pt>
                <c:pt idx="11">
                  <c:v>22-28.08.2022</c:v>
                </c:pt>
                <c:pt idx="12">
                  <c:v>29.08-04.09.2022</c:v>
                </c:pt>
                <c:pt idx="13">
                  <c:v>05-11.09.2022</c:v>
                </c:pt>
                <c:pt idx="14">
                  <c:v>12-18.09.2022</c:v>
                </c:pt>
                <c:pt idx="15">
                  <c:v>19-25.09.2022</c:v>
                </c:pt>
                <c:pt idx="16">
                  <c:v>26-02.10.2022</c:v>
                </c:pt>
                <c:pt idx="17">
                  <c:v>03-09.10.2022</c:v>
                </c:pt>
                <c:pt idx="18">
                  <c:v>10-16.10.2022</c:v>
                </c:pt>
                <c:pt idx="19">
                  <c:v>17-23.10.2022</c:v>
                </c:pt>
                <c:pt idx="20">
                  <c:v>24-30.10.2022</c:v>
                </c:pt>
                <c:pt idx="21">
                  <c:v>31.10-06.11.2022</c:v>
                </c:pt>
                <c:pt idx="22">
                  <c:v>07-13.11.22</c:v>
                </c:pt>
              </c:strCache>
            </c:strRef>
          </c:cat>
          <c:val>
            <c:numRef>
              <c:f>Foaie1!$D$68:$D$90</c:f>
              <c:numCache>
                <c:formatCode>General</c:formatCode>
                <c:ptCount val="23"/>
                <c:pt idx="0">
                  <c:v>557</c:v>
                </c:pt>
                <c:pt idx="1">
                  <c:v>624</c:v>
                </c:pt>
                <c:pt idx="2">
                  <c:v>783</c:v>
                </c:pt>
                <c:pt idx="3">
                  <c:v>505</c:v>
                </c:pt>
                <c:pt idx="4">
                  <c:v>313</c:v>
                </c:pt>
                <c:pt idx="5">
                  <c:v>270</c:v>
                </c:pt>
                <c:pt idx="6">
                  <c:v>356</c:v>
                </c:pt>
                <c:pt idx="7" formatCode="0">
                  <c:v>415</c:v>
                </c:pt>
                <c:pt idx="8">
                  <c:v>478</c:v>
                </c:pt>
                <c:pt idx="9">
                  <c:v>544</c:v>
                </c:pt>
                <c:pt idx="10">
                  <c:v>484</c:v>
                </c:pt>
                <c:pt idx="11">
                  <c:v>633</c:v>
                </c:pt>
                <c:pt idx="12">
                  <c:v>477</c:v>
                </c:pt>
                <c:pt idx="13">
                  <c:v>446</c:v>
                </c:pt>
                <c:pt idx="14">
                  <c:v>318</c:v>
                </c:pt>
                <c:pt idx="15">
                  <c:v>294</c:v>
                </c:pt>
                <c:pt idx="16">
                  <c:v>286</c:v>
                </c:pt>
                <c:pt idx="17">
                  <c:v>211</c:v>
                </c:pt>
                <c:pt idx="18">
                  <c:v>213</c:v>
                </c:pt>
                <c:pt idx="19">
                  <c:v>197</c:v>
                </c:pt>
                <c:pt idx="20">
                  <c:v>207</c:v>
                </c:pt>
                <c:pt idx="21">
                  <c:v>170</c:v>
                </c:pt>
                <c:pt idx="22">
                  <c:v>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A4-408B-97CB-EDF4A4ABC594}"/>
            </c:ext>
          </c:extLst>
        </c:ser>
        <c:ser>
          <c:idx val="2"/>
          <c:order val="2"/>
          <c:tx>
            <c:strRef>
              <c:f>Foaie1!$E$1</c:f>
              <c:strCache>
                <c:ptCount val="1"/>
                <c:pt idx="0">
                  <c:v>Booster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dLbl>
              <c:idx val="32"/>
              <c:layout>
                <c:manualLayout>
                  <c:x val="2.7901785714285715E-3"/>
                  <c:y val="-2.643074074128126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D38-4BC2-AF75-C9BAF8DCBE9B}"/>
                </c:ext>
              </c:extLst>
            </c:dLbl>
            <c:dLbl>
              <c:idx val="33"/>
              <c:layout>
                <c:manualLayout>
                  <c:x val="-1.6368858524597133E-16"/>
                  <c:y val="-1.85015185188963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38-4BC2-AF75-C9BAF8DCBE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Foaie1!$B$68:$B$90</c:f>
              <c:strCache>
                <c:ptCount val="23"/>
                <c:pt idx="0">
                  <c:v>06-12.06.2022</c:v>
                </c:pt>
                <c:pt idx="1">
                  <c:v>13-19.06.2022</c:v>
                </c:pt>
                <c:pt idx="2">
                  <c:v>20-26.06.2022</c:v>
                </c:pt>
                <c:pt idx="3">
                  <c:v>27.06-03.07.2022</c:v>
                </c:pt>
                <c:pt idx="4">
                  <c:v>04-10.07.2022</c:v>
                </c:pt>
                <c:pt idx="5">
                  <c:v>11-17.07.2022</c:v>
                </c:pt>
                <c:pt idx="6">
                  <c:v>18-24.07.2022</c:v>
                </c:pt>
                <c:pt idx="7">
                  <c:v>25-31.07.2022</c:v>
                </c:pt>
                <c:pt idx="8">
                  <c:v>01-07.08.2022</c:v>
                </c:pt>
                <c:pt idx="9">
                  <c:v>08-14.08.2022</c:v>
                </c:pt>
                <c:pt idx="10">
                  <c:v>15-21.08.2022</c:v>
                </c:pt>
                <c:pt idx="11">
                  <c:v>22-28.08.2022</c:v>
                </c:pt>
                <c:pt idx="12">
                  <c:v>29.08-04.09.2022</c:v>
                </c:pt>
                <c:pt idx="13">
                  <c:v>05-11.09.2022</c:v>
                </c:pt>
                <c:pt idx="14">
                  <c:v>12-18.09.2022</c:v>
                </c:pt>
                <c:pt idx="15">
                  <c:v>19-25.09.2022</c:v>
                </c:pt>
                <c:pt idx="16">
                  <c:v>26-02.10.2022</c:v>
                </c:pt>
                <c:pt idx="17">
                  <c:v>03-09.10.2022</c:v>
                </c:pt>
                <c:pt idx="18">
                  <c:v>10-16.10.2022</c:v>
                </c:pt>
                <c:pt idx="19">
                  <c:v>17-23.10.2022</c:v>
                </c:pt>
                <c:pt idx="20">
                  <c:v>24-30.10.2022</c:v>
                </c:pt>
                <c:pt idx="21">
                  <c:v>31.10-06.11.2022</c:v>
                </c:pt>
                <c:pt idx="22">
                  <c:v>07-13.11.22</c:v>
                </c:pt>
              </c:strCache>
            </c:strRef>
          </c:cat>
          <c:val>
            <c:numRef>
              <c:f>Foaie1!$E$68:$E$90</c:f>
              <c:numCache>
                <c:formatCode>General</c:formatCode>
                <c:ptCount val="23"/>
                <c:pt idx="0">
                  <c:v>1006</c:v>
                </c:pt>
                <c:pt idx="1">
                  <c:v>775</c:v>
                </c:pt>
                <c:pt idx="2">
                  <c:v>868</c:v>
                </c:pt>
                <c:pt idx="3">
                  <c:v>1023</c:v>
                </c:pt>
                <c:pt idx="4">
                  <c:v>1623</c:v>
                </c:pt>
                <c:pt idx="5">
                  <c:v>1627</c:v>
                </c:pt>
                <c:pt idx="6">
                  <c:v>2116</c:v>
                </c:pt>
                <c:pt idx="7" formatCode="0">
                  <c:v>3942</c:v>
                </c:pt>
                <c:pt idx="8">
                  <c:v>1670</c:v>
                </c:pt>
                <c:pt idx="9">
                  <c:v>2448</c:v>
                </c:pt>
                <c:pt idx="10">
                  <c:v>2041</c:v>
                </c:pt>
                <c:pt idx="11">
                  <c:v>2218</c:v>
                </c:pt>
                <c:pt idx="12">
                  <c:v>1173</c:v>
                </c:pt>
                <c:pt idx="13">
                  <c:v>1382</c:v>
                </c:pt>
                <c:pt idx="14">
                  <c:v>1093</c:v>
                </c:pt>
                <c:pt idx="15">
                  <c:v>984</c:v>
                </c:pt>
                <c:pt idx="16">
                  <c:v>504</c:v>
                </c:pt>
                <c:pt idx="17">
                  <c:v>460</c:v>
                </c:pt>
                <c:pt idx="18">
                  <c:v>473</c:v>
                </c:pt>
                <c:pt idx="19">
                  <c:v>702</c:v>
                </c:pt>
                <c:pt idx="20">
                  <c:v>810</c:v>
                </c:pt>
                <c:pt idx="21">
                  <c:v>996</c:v>
                </c:pt>
                <c:pt idx="22">
                  <c:v>1377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839-4D1D-AF0F-609E6535EC53}"/>
            </c:ext>
          </c:extLst>
        </c:ser>
        <c:ser>
          <c:idx val="3"/>
          <c:order val="3"/>
          <c:tx>
            <c:strRef>
              <c:f>Foaie1!$F$1</c:f>
              <c:strCache>
                <c:ptCount val="1"/>
                <c:pt idx="0">
                  <c:v>Doza4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Foaie1!$B$68:$B$90</c:f>
              <c:strCache>
                <c:ptCount val="23"/>
                <c:pt idx="0">
                  <c:v>06-12.06.2022</c:v>
                </c:pt>
                <c:pt idx="1">
                  <c:v>13-19.06.2022</c:v>
                </c:pt>
                <c:pt idx="2">
                  <c:v>20-26.06.2022</c:v>
                </c:pt>
                <c:pt idx="3">
                  <c:v>27.06-03.07.2022</c:v>
                </c:pt>
                <c:pt idx="4">
                  <c:v>04-10.07.2022</c:v>
                </c:pt>
                <c:pt idx="5">
                  <c:v>11-17.07.2022</c:v>
                </c:pt>
                <c:pt idx="6">
                  <c:v>18-24.07.2022</c:v>
                </c:pt>
                <c:pt idx="7">
                  <c:v>25-31.07.2022</c:v>
                </c:pt>
                <c:pt idx="8">
                  <c:v>01-07.08.2022</c:v>
                </c:pt>
                <c:pt idx="9">
                  <c:v>08-14.08.2022</c:v>
                </c:pt>
                <c:pt idx="10">
                  <c:v>15-21.08.2022</c:v>
                </c:pt>
                <c:pt idx="11">
                  <c:v>22-28.08.2022</c:v>
                </c:pt>
                <c:pt idx="12">
                  <c:v>29.08-04.09.2022</c:v>
                </c:pt>
                <c:pt idx="13">
                  <c:v>05-11.09.2022</c:v>
                </c:pt>
                <c:pt idx="14">
                  <c:v>12-18.09.2022</c:v>
                </c:pt>
                <c:pt idx="15">
                  <c:v>19-25.09.2022</c:v>
                </c:pt>
                <c:pt idx="16">
                  <c:v>26-02.10.2022</c:v>
                </c:pt>
                <c:pt idx="17">
                  <c:v>03-09.10.2022</c:v>
                </c:pt>
                <c:pt idx="18">
                  <c:v>10-16.10.2022</c:v>
                </c:pt>
                <c:pt idx="19">
                  <c:v>17-23.10.2022</c:v>
                </c:pt>
                <c:pt idx="20">
                  <c:v>24-30.10.2022</c:v>
                </c:pt>
                <c:pt idx="21">
                  <c:v>31.10-06.11.2022</c:v>
                </c:pt>
                <c:pt idx="22">
                  <c:v>07-13.11.22</c:v>
                </c:pt>
              </c:strCache>
            </c:strRef>
          </c:cat>
          <c:val>
            <c:numRef>
              <c:f>Foaie1!$F$68:$F$90</c:f>
              <c:numCache>
                <c:formatCode>General</c:formatCode>
                <c:ptCount val="23"/>
                <c:pt idx="8">
                  <c:v>2508</c:v>
                </c:pt>
                <c:pt idx="9">
                  <c:v>1598</c:v>
                </c:pt>
                <c:pt idx="10">
                  <c:v>1466</c:v>
                </c:pt>
                <c:pt idx="11">
                  <c:v>1102</c:v>
                </c:pt>
                <c:pt idx="12">
                  <c:v>584</c:v>
                </c:pt>
                <c:pt idx="13">
                  <c:v>847</c:v>
                </c:pt>
                <c:pt idx="14">
                  <c:v>600</c:v>
                </c:pt>
                <c:pt idx="15">
                  <c:v>542</c:v>
                </c:pt>
                <c:pt idx="16">
                  <c:v>927</c:v>
                </c:pt>
                <c:pt idx="17">
                  <c:v>207</c:v>
                </c:pt>
                <c:pt idx="18">
                  <c:v>315</c:v>
                </c:pt>
                <c:pt idx="19">
                  <c:v>361</c:v>
                </c:pt>
                <c:pt idx="20">
                  <c:v>796</c:v>
                </c:pt>
                <c:pt idx="21">
                  <c:v>1078</c:v>
                </c:pt>
                <c:pt idx="22">
                  <c:v>1148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4A-43BC-8ECE-98F616EBD4F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0"/>
        <c:overlap val="100"/>
        <c:axId val="564646568"/>
        <c:axId val="564646240"/>
      </c:barChart>
      <c:catAx>
        <c:axId val="564646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 sz="20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564646240"/>
        <c:crosses val="autoZero"/>
        <c:auto val="1"/>
        <c:lblAlgn val="ctr"/>
        <c:lblOffset val="100"/>
        <c:noMultiLvlLbl val="0"/>
      </c:catAx>
      <c:valAx>
        <c:axId val="5646462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6464656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4.9024228416760414E-2"/>
          <c:y val="5.6178643503625697E-2"/>
          <c:w val="0.36141301673228354"/>
          <c:h val="5.4081874110173726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 sz="28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ru-RU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632A06-F996-430D-9755-BFC5BCA08982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9EDD91-B1CA-4AD1-A530-D39E02F80367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  <a:endParaRPr lang="en-US" sz="4000" kern="1200" noProof="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352</a:t>
          </a:r>
          <a:endParaRPr lang="ru-RU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7F64461B-8DFE-4EB2-A716-AC2414062471}" type="par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56E6C8-8833-48D5-AFC1-8726E7E4DEED}" type="sibTrans" cxnId="{20ED4A01-F5AC-48BA-BAB3-0ECCA04A0646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A5F96DD-DB5B-4FAE-A884-365BF2308B0D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213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9C85B36D-01E3-4361-BD10-D8F1A7023E20}" type="par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08DC72-8E89-4AF7-8ADB-3DC049442293}" type="sibTrans" cxnId="{E027CF61-F6AD-4350-988B-42AAE7B0945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4C43E5-48AD-44E2-8B16-D14FDC357EEA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3090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1813D9D2-DB46-486D-8782-6D9D80A35BBC}" type="par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1CA842-CF84-41AE-90D7-A2BFA503A3F4}" type="sibTrans" cxnId="{D4A24773-C49C-4FFE-8F45-34824B562CF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27CC1FA-2E1A-46F2-84C5-60813D6DD694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>
              <a:solidFill>
                <a:schemeClr val="tx1"/>
              </a:solidFill>
            </a:rPr>
            <a:t>1.072.961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gm:t>
    </dgm:pt>
    <dgm:pt modelId="{CB7291C0-7EA0-4ED5-A0CE-D07E5EC4C916}" type="par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0318AF-E721-4BE0-BBC3-60D873CC602D}" type="sibTrans" cxnId="{3D2FAE62-404F-4636-9468-CEBB14557C88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BAB42D8-C3A1-46F6-A649-43DAD5716EE3}">
      <dgm:prSet phldrT="[Text]" custT="1"/>
      <dgm:spPr/>
      <dgm:t>
        <a:bodyPr/>
        <a:lstStyle/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1377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1148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FDF223A8-E33E-4ADE-904B-80F0E3F230E6}" type="par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56FD4A5-4F5B-48C5-97CD-FFA1A1AA6991}" type="sibTrans" cxnId="{BE439051-52CD-40AA-8E48-82E4CFF45D95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B43FFD1-A594-439C-A436-1FB35BE80193}">
      <dgm:prSet phldrT="[Text]" custT="1"/>
      <dgm:spPr/>
      <dgm:t>
        <a:bodyPr/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20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gm:t>
    </dgm:pt>
    <dgm:pt modelId="{618A3DAC-E606-4F82-8E7F-46D062BE2C95}" type="par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9BDD61E-2104-4EC6-8511-3503B0672DE6}" type="sibTrans" cxnId="{0A4ADDD3-4284-4415-8D14-BD62B861B1F1}">
      <dgm:prSet/>
      <dgm:spPr/>
      <dgm:t>
        <a:bodyPr/>
        <a:lstStyle/>
        <a:p>
          <a:endParaRPr lang="ro-MD" sz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6DCDE76-63F8-44D9-9819-E5C4249EE755}" type="pres">
      <dgm:prSet presAssocID="{D5632A06-F996-430D-9755-BFC5BCA08982}" presName="diagram" presStyleCnt="0">
        <dgm:presLayoutVars>
          <dgm:dir/>
          <dgm:resizeHandles val="exact"/>
        </dgm:presLayoutVars>
      </dgm:prSet>
      <dgm:spPr/>
    </dgm:pt>
    <dgm:pt modelId="{85F8EF49-9DC5-426F-9AC7-2082EC0E73C9}" type="pres">
      <dgm:prSet presAssocID="{AA9EDD91-B1CA-4AD1-A530-D39E02F80367}" presName="node" presStyleLbl="node1" presStyleIdx="0" presStyleCnt="6">
        <dgm:presLayoutVars>
          <dgm:bulletEnabled val="1"/>
        </dgm:presLayoutVars>
      </dgm:prSet>
      <dgm:spPr/>
    </dgm:pt>
    <dgm:pt modelId="{5F2AE9D1-D569-4106-8C23-3E506F6D3244}" type="pres">
      <dgm:prSet presAssocID="{EC56E6C8-8833-48D5-AFC1-8726E7E4DEED}" presName="sibTrans" presStyleCnt="0"/>
      <dgm:spPr/>
    </dgm:pt>
    <dgm:pt modelId="{F1D135D4-5074-423C-A7B5-D359CFAAFE70}" type="pres">
      <dgm:prSet presAssocID="{CA5F96DD-DB5B-4FAE-A884-365BF2308B0D}" presName="node" presStyleLbl="node1" presStyleIdx="1" presStyleCnt="6">
        <dgm:presLayoutVars>
          <dgm:bulletEnabled val="1"/>
        </dgm:presLayoutVars>
      </dgm:prSet>
      <dgm:spPr/>
    </dgm:pt>
    <dgm:pt modelId="{FB45BE94-E204-43E5-BD1B-306526FDC3E1}" type="pres">
      <dgm:prSet presAssocID="{1208DC72-8E89-4AF7-8ADB-3DC049442293}" presName="sibTrans" presStyleCnt="0"/>
      <dgm:spPr/>
    </dgm:pt>
    <dgm:pt modelId="{42103938-C16E-4B94-9245-263D4B124E88}" type="pres">
      <dgm:prSet presAssocID="{EBAB42D8-C3A1-46F6-A649-43DAD5716EE3}" presName="node" presStyleLbl="node1" presStyleIdx="2" presStyleCnt="6">
        <dgm:presLayoutVars>
          <dgm:bulletEnabled val="1"/>
        </dgm:presLayoutVars>
      </dgm:prSet>
      <dgm:spPr/>
    </dgm:pt>
    <dgm:pt modelId="{76D790A0-E26B-494A-889D-6B41C73281C5}" type="pres">
      <dgm:prSet presAssocID="{D56FD4A5-4F5B-48C5-97CD-FFA1A1AA6991}" presName="sibTrans" presStyleCnt="0"/>
      <dgm:spPr/>
    </dgm:pt>
    <dgm:pt modelId="{F52692D7-FDF9-481C-8005-ED9EF5C59F5F}" type="pres">
      <dgm:prSet presAssocID="{6B43FFD1-A594-439C-A436-1FB35BE80193}" presName="node" presStyleLbl="node1" presStyleIdx="3" presStyleCnt="6">
        <dgm:presLayoutVars>
          <dgm:bulletEnabled val="1"/>
        </dgm:presLayoutVars>
      </dgm:prSet>
      <dgm:spPr/>
    </dgm:pt>
    <dgm:pt modelId="{AEDDD0D2-8C98-456D-9AC4-209C2412707D}" type="pres">
      <dgm:prSet presAssocID="{D9BDD61E-2104-4EC6-8511-3503B0672DE6}" presName="sibTrans" presStyleCnt="0"/>
      <dgm:spPr/>
    </dgm:pt>
    <dgm:pt modelId="{514BEDBF-31D1-49DC-91BC-6B41C962FDCE}" type="pres">
      <dgm:prSet presAssocID="{EE4C43E5-48AD-44E2-8B16-D14FDC357EEA}" presName="node" presStyleLbl="node1" presStyleIdx="4" presStyleCnt="6">
        <dgm:presLayoutVars>
          <dgm:bulletEnabled val="1"/>
        </dgm:presLayoutVars>
      </dgm:prSet>
      <dgm:spPr/>
    </dgm:pt>
    <dgm:pt modelId="{914C8587-4876-45D1-87DF-8522F481022C}" type="pres">
      <dgm:prSet presAssocID="{B31CA842-CF84-41AE-90D7-A2BFA503A3F4}" presName="sibTrans" presStyleCnt="0"/>
      <dgm:spPr/>
    </dgm:pt>
    <dgm:pt modelId="{391A5603-2AC7-429B-944A-C605042D868D}" type="pres">
      <dgm:prSet presAssocID="{727CC1FA-2E1A-46F2-84C5-60813D6DD694}" presName="node" presStyleLbl="node1" presStyleIdx="5" presStyleCnt="6">
        <dgm:presLayoutVars>
          <dgm:bulletEnabled val="1"/>
        </dgm:presLayoutVars>
      </dgm:prSet>
      <dgm:spPr/>
    </dgm:pt>
  </dgm:ptLst>
  <dgm:cxnLst>
    <dgm:cxn modelId="{20ED4A01-F5AC-48BA-BAB3-0ECCA04A0646}" srcId="{D5632A06-F996-430D-9755-BFC5BCA08982}" destId="{AA9EDD91-B1CA-4AD1-A530-D39E02F80367}" srcOrd="0" destOrd="0" parTransId="{7F64461B-8DFE-4EB2-A716-AC2414062471}" sibTransId="{EC56E6C8-8833-48D5-AFC1-8726E7E4DEED}"/>
    <dgm:cxn modelId="{969D6C02-A707-400D-A89F-6C40DBFBF6F1}" type="presOf" srcId="{CA5F96DD-DB5B-4FAE-A884-365BF2308B0D}" destId="{F1D135D4-5074-423C-A7B5-D359CFAAFE70}" srcOrd="0" destOrd="0" presId="urn:microsoft.com/office/officeart/2005/8/layout/default"/>
    <dgm:cxn modelId="{53581A05-4FF6-498D-B080-AF48EFDFBBF7}" type="presOf" srcId="{727CC1FA-2E1A-46F2-84C5-60813D6DD694}" destId="{391A5603-2AC7-429B-944A-C605042D868D}" srcOrd="0" destOrd="0" presId="urn:microsoft.com/office/officeart/2005/8/layout/default"/>
    <dgm:cxn modelId="{E027CF61-F6AD-4350-988B-42AAE7B09451}" srcId="{D5632A06-F996-430D-9755-BFC5BCA08982}" destId="{CA5F96DD-DB5B-4FAE-A884-365BF2308B0D}" srcOrd="1" destOrd="0" parTransId="{9C85B36D-01E3-4361-BD10-D8F1A7023E20}" sibTransId="{1208DC72-8E89-4AF7-8ADB-3DC049442293}"/>
    <dgm:cxn modelId="{3D2FAE62-404F-4636-9468-CEBB14557C88}" srcId="{D5632A06-F996-430D-9755-BFC5BCA08982}" destId="{727CC1FA-2E1A-46F2-84C5-60813D6DD694}" srcOrd="5" destOrd="0" parTransId="{CB7291C0-7EA0-4ED5-A0CE-D07E5EC4C916}" sibTransId="{B60318AF-E721-4BE0-BBC3-60D873CC602D}"/>
    <dgm:cxn modelId="{32D10465-73AF-42BB-A648-23628911FA91}" type="presOf" srcId="{AA9EDD91-B1CA-4AD1-A530-D39E02F80367}" destId="{85F8EF49-9DC5-426F-9AC7-2082EC0E73C9}" srcOrd="0" destOrd="0" presId="urn:microsoft.com/office/officeart/2005/8/layout/default"/>
    <dgm:cxn modelId="{BE439051-52CD-40AA-8E48-82E4CFF45D95}" srcId="{D5632A06-F996-430D-9755-BFC5BCA08982}" destId="{EBAB42D8-C3A1-46F6-A649-43DAD5716EE3}" srcOrd="2" destOrd="0" parTransId="{FDF223A8-E33E-4ADE-904B-80F0E3F230E6}" sibTransId="{D56FD4A5-4F5B-48C5-97CD-FFA1A1AA6991}"/>
    <dgm:cxn modelId="{D4A24773-C49C-4FFE-8F45-34824B562CF8}" srcId="{D5632A06-F996-430D-9755-BFC5BCA08982}" destId="{EE4C43E5-48AD-44E2-8B16-D14FDC357EEA}" srcOrd="4" destOrd="0" parTransId="{1813D9D2-DB46-486D-8782-6D9D80A35BBC}" sibTransId="{B31CA842-CF84-41AE-90D7-A2BFA503A3F4}"/>
    <dgm:cxn modelId="{341458A4-8460-483F-AE40-CB7AC0AD8F6D}" type="presOf" srcId="{D5632A06-F996-430D-9755-BFC5BCA08982}" destId="{46DCDE76-63F8-44D9-9819-E5C4249EE755}" srcOrd="0" destOrd="0" presId="urn:microsoft.com/office/officeart/2005/8/layout/default"/>
    <dgm:cxn modelId="{092775C2-E295-4680-AADC-FC9FE2CF3D49}" type="presOf" srcId="{EE4C43E5-48AD-44E2-8B16-D14FDC357EEA}" destId="{514BEDBF-31D1-49DC-91BC-6B41C962FDCE}" srcOrd="0" destOrd="0" presId="urn:microsoft.com/office/officeart/2005/8/layout/default"/>
    <dgm:cxn modelId="{C99AD6D2-08C0-4705-B33E-FEFD2E0FB045}" type="presOf" srcId="{EBAB42D8-C3A1-46F6-A649-43DAD5716EE3}" destId="{42103938-C16E-4B94-9245-263D4B124E88}" srcOrd="0" destOrd="0" presId="urn:microsoft.com/office/officeart/2005/8/layout/default"/>
    <dgm:cxn modelId="{0A4ADDD3-4284-4415-8D14-BD62B861B1F1}" srcId="{D5632A06-F996-430D-9755-BFC5BCA08982}" destId="{6B43FFD1-A594-439C-A436-1FB35BE80193}" srcOrd="3" destOrd="0" parTransId="{618A3DAC-E606-4F82-8E7F-46D062BE2C95}" sibTransId="{D9BDD61E-2104-4EC6-8511-3503B0672DE6}"/>
    <dgm:cxn modelId="{985BDFE4-5175-4917-8D92-B8EB76564C82}" type="presOf" srcId="{6B43FFD1-A594-439C-A436-1FB35BE80193}" destId="{F52692D7-FDF9-481C-8005-ED9EF5C59F5F}" srcOrd="0" destOrd="0" presId="urn:microsoft.com/office/officeart/2005/8/layout/default"/>
    <dgm:cxn modelId="{9255FC5C-4791-457C-9211-501C71049B79}" type="presParOf" srcId="{46DCDE76-63F8-44D9-9819-E5C4249EE755}" destId="{85F8EF49-9DC5-426F-9AC7-2082EC0E73C9}" srcOrd="0" destOrd="0" presId="urn:microsoft.com/office/officeart/2005/8/layout/default"/>
    <dgm:cxn modelId="{ECD3F645-EBB9-4F0B-9B77-77DE2053E3B8}" type="presParOf" srcId="{46DCDE76-63F8-44D9-9819-E5C4249EE755}" destId="{5F2AE9D1-D569-4106-8C23-3E506F6D3244}" srcOrd="1" destOrd="0" presId="urn:microsoft.com/office/officeart/2005/8/layout/default"/>
    <dgm:cxn modelId="{060082DE-32E1-494C-8F6C-3B8E1900FFFD}" type="presParOf" srcId="{46DCDE76-63F8-44D9-9819-E5C4249EE755}" destId="{F1D135D4-5074-423C-A7B5-D359CFAAFE70}" srcOrd="2" destOrd="0" presId="urn:microsoft.com/office/officeart/2005/8/layout/default"/>
    <dgm:cxn modelId="{7F384FAB-7743-4673-A6E3-9BFD343B22C2}" type="presParOf" srcId="{46DCDE76-63F8-44D9-9819-E5C4249EE755}" destId="{FB45BE94-E204-43E5-BD1B-306526FDC3E1}" srcOrd="3" destOrd="0" presId="urn:microsoft.com/office/officeart/2005/8/layout/default"/>
    <dgm:cxn modelId="{04C186C8-B5D8-49C8-9BEC-EE94AF6377E7}" type="presParOf" srcId="{46DCDE76-63F8-44D9-9819-E5C4249EE755}" destId="{42103938-C16E-4B94-9245-263D4B124E88}" srcOrd="4" destOrd="0" presId="urn:microsoft.com/office/officeart/2005/8/layout/default"/>
    <dgm:cxn modelId="{F6196D65-55C0-4BA9-8D96-2194AC140E50}" type="presParOf" srcId="{46DCDE76-63F8-44D9-9819-E5C4249EE755}" destId="{76D790A0-E26B-494A-889D-6B41C73281C5}" srcOrd="5" destOrd="0" presId="urn:microsoft.com/office/officeart/2005/8/layout/default"/>
    <dgm:cxn modelId="{31EBDD12-65B2-4495-BF6B-CEBFA155D73D}" type="presParOf" srcId="{46DCDE76-63F8-44D9-9819-E5C4249EE755}" destId="{F52692D7-FDF9-481C-8005-ED9EF5C59F5F}" srcOrd="6" destOrd="0" presId="urn:microsoft.com/office/officeart/2005/8/layout/default"/>
    <dgm:cxn modelId="{B7310B4F-CC17-4808-A10A-47FDB3BA0529}" type="presParOf" srcId="{46DCDE76-63F8-44D9-9819-E5C4249EE755}" destId="{AEDDD0D2-8C98-456D-9AC4-209C2412707D}" srcOrd="7" destOrd="0" presId="urn:microsoft.com/office/officeart/2005/8/layout/default"/>
    <dgm:cxn modelId="{F54A4FB7-C125-4F8C-BF84-BBE56094C4D3}" type="presParOf" srcId="{46DCDE76-63F8-44D9-9819-E5C4249EE755}" destId="{514BEDBF-31D1-49DC-91BC-6B41C962FDCE}" srcOrd="8" destOrd="0" presId="urn:microsoft.com/office/officeart/2005/8/layout/default"/>
    <dgm:cxn modelId="{C689ECDE-37B4-4245-8551-4FB4684EB849}" type="presParOf" srcId="{46DCDE76-63F8-44D9-9819-E5C4249EE755}" destId="{914C8587-4876-45D1-87DF-8522F481022C}" srcOrd="9" destOrd="0" presId="urn:microsoft.com/office/officeart/2005/8/layout/default"/>
    <dgm:cxn modelId="{C01C579D-9C28-48BF-8C66-7A973CDD6712}" type="presParOf" srcId="{46DCDE76-63F8-44D9-9819-E5C4249EE755}" destId="{391A5603-2AC7-429B-944A-C605042D868D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8EF49-9DC5-426F-9AC7-2082EC0E73C9}">
      <dsp:nvSpPr>
        <dsp:cNvPr id="0" name=""/>
        <dsp:cNvSpPr/>
      </dsp:nvSpPr>
      <dsp:spPr>
        <a:xfrm>
          <a:off x="603348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</a:t>
          </a:r>
          <a:endParaRPr lang="en-US" sz="4000" kern="1200" noProof="0" dirty="0">
            <a:solidFill>
              <a:prstClr val="black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352</a:t>
          </a:r>
          <a:endParaRPr lang="ru-RU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603348" y="5122"/>
        <a:ext cx="6323487" cy="3794092"/>
      </dsp:txXfrm>
    </dsp:sp>
    <dsp:sp modelId="{F1D135D4-5074-423C-A7B5-D359CFAAFE70}">
      <dsp:nvSpPr>
        <dsp:cNvPr id="0" name=""/>
        <dsp:cNvSpPr/>
      </dsp:nvSpPr>
      <dsp:spPr>
        <a:xfrm>
          <a:off x="7559184" y="5122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Doza II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rPr>
            <a:t>213</a:t>
          </a:r>
          <a:endParaRPr lang="ro-MD" sz="5400" b="1" kern="1200" noProof="0" dirty="0">
            <a:solidFill>
              <a:prstClr val="black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5122"/>
        <a:ext cx="6323487" cy="3794092"/>
      </dsp:txXfrm>
    </dsp:sp>
    <dsp:sp modelId="{42103938-C16E-4B94-9245-263D4B124E88}">
      <dsp:nvSpPr>
        <dsp:cNvPr id="0" name=""/>
        <dsp:cNvSpPr/>
      </dsp:nvSpPr>
      <dsp:spPr>
        <a:xfrm>
          <a:off x="603348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 booster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1: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1377</a:t>
          </a: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noProof="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Doza</a:t>
          </a:r>
          <a:r>
            <a:rPr lang="en-US" sz="4000" kern="1200" noProof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booster2:</a:t>
          </a:r>
          <a:endParaRPr lang="ro-MD" sz="4000" kern="1200" noProof="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1148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03348" y="4431563"/>
        <a:ext cx="6323487" cy="3794092"/>
      </dsp:txXfrm>
    </dsp:sp>
    <dsp:sp modelId="{F52692D7-FDF9-481C-8005-ED9EF5C59F5F}">
      <dsp:nvSpPr>
        <dsp:cNvPr id="0" name=""/>
        <dsp:cNvSpPr/>
      </dsp:nvSpPr>
      <dsp:spPr>
        <a:xfrm>
          <a:off x="7559184" y="4431563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Minori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20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7559184" y="4431563"/>
        <a:ext cx="6323487" cy="3794092"/>
      </dsp:txXfrm>
    </dsp:sp>
    <dsp:sp modelId="{514BEDBF-31D1-49DC-91BC-6B41C962FDCE}">
      <dsp:nvSpPr>
        <dsp:cNvPr id="0" name=""/>
        <dsp:cNvSpPr/>
      </dsp:nvSpPr>
      <dsp:spPr>
        <a:xfrm>
          <a:off x="603348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Doze administrate </a:t>
          </a:r>
          <a:b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ultimele 7 zile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kern="1200" noProof="0" dirty="0">
              <a:solidFill>
                <a:prstClr val="black"/>
              </a:solidFill>
              <a:latin typeface="Times New Roman" panose="02020603050405020304" pitchFamily="18" charset="0"/>
              <a:ea typeface="Open Sans" panose="020B0606030504020204" pitchFamily="34" charset="0"/>
              <a:cs typeface="Times New Roman" panose="02020603050405020304" pitchFamily="18" charset="0"/>
            </a:rPr>
            <a:t>3090</a:t>
          </a:r>
          <a:endParaRPr lang="ro-MD" sz="5400" b="1" kern="1200" noProof="0" dirty="0">
            <a:solidFill>
              <a:prstClr val="black"/>
            </a:solidFill>
            <a:latin typeface="Times New Roman" panose="02020603050405020304" pitchFamily="18" charset="0"/>
            <a:ea typeface="Open Sans" panose="020B0606030504020204" pitchFamily="34" charset="0"/>
            <a:cs typeface="Times New Roman" panose="02020603050405020304" pitchFamily="18" charset="0"/>
          </a:endParaRPr>
        </a:p>
      </dsp:txBody>
      <dsp:txXfrm>
        <a:off x="603348" y="8858004"/>
        <a:ext cx="6323487" cy="3794092"/>
      </dsp:txXfrm>
    </dsp:sp>
    <dsp:sp modelId="{391A5603-2AC7-429B-944A-C605042D868D}">
      <dsp:nvSpPr>
        <dsp:cNvPr id="0" name=""/>
        <dsp:cNvSpPr/>
      </dsp:nvSpPr>
      <dsp:spPr>
        <a:xfrm>
          <a:off x="7559184" y="8858004"/>
          <a:ext cx="6323487" cy="379409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4000" kern="1200" noProof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Total persoane vaccinate cu schema completă</a:t>
          </a:r>
        </a:p>
        <a:p>
          <a:pPr marL="0"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400" b="1" i="0" u="none" kern="1200" dirty="0">
              <a:solidFill>
                <a:schemeClr val="tx1"/>
              </a:solidFill>
            </a:rPr>
            <a:t>1.072.961</a:t>
          </a:r>
          <a:endParaRPr lang="ro-MD" sz="5400" b="1" kern="1200" noProof="0" dirty="0">
            <a:solidFill>
              <a:schemeClr val="tx1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endParaRPr>
        </a:p>
      </dsp:txBody>
      <dsp:txXfrm>
        <a:off x="7559184" y="8858004"/>
        <a:ext cx="6323487" cy="379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0.16855</cdr:x>
      <cdr:y>0.86956</cdr:y>
    </cdr:from>
    <cdr:to>
      <cdr:x>0.22489</cdr:x>
      <cdr:y>1</cdr:y>
    </cdr:to>
    <cdr:sp macro="" textlink="">
      <cdr:nvSpPr>
        <cdr:cNvPr id="3" name="CasetăText 2">
          <a:extLst xmlns:a="http://schemas.openxmlformats.org/drawingml/2006/main">
            <a:ext uri="{FF2B5EF4-FFF2-40B4-BE49-F238E27FC236}">
              <a16:creationId xmlns:a16="http://schemas.microsoft.com/office/drawing/2014/main" id="{00C6E1BF-4ABD-4096-ADA1-2F72DEA9990E}"/>
            </a:ext>
          </a:extLst>
        </cdr:cNvPr>
        <cdr:cNvSpPr txBox="1"/>
      </cdr:nvSpPr>
      <cdr:spPr>
        <a:xfrm xmlns:a="http://schemas.openxmlformats.org/drawingml/2006/main">
          <a:off x="3647462" y="8127952"/>
          <a:ext cx="1219243" cy="1219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/>
          </p:nvPr>
        </p:nvSpPr>
        <p:spPr>
          <a:xfrm>
            <a:off x="425450" y="698500"/>
            <a:ext cx="6203950" cy="3490913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  <p:sp>
        <p:nvSpPr>
          <p:cNvPr id="195" name="Shape 195"/>
          <p:cNvSpPr>
            <a:spLocks noGrp="1"/>
          </p:cNvSpPr>
          <p:nvPr>
            <p:ph type="body" sz="quarter" idx="1"/>
          </p:nvPr>
        </p:nvSpPr>
        <p:spPr>
          <a:xfrm>
            <a:off x="940435" y="4421823"/>
            <a:ext cx="5172393" cy="4189095"/>
          </a:xfrm>
          <a:prstGeom prst="rect">
            <a:avLst/>
          </a:prstGeom>
        </p:spPr>
        <p:txBody>
          <a:bodyPr lIns="93497" tIns="46749" rIns="93497" bIns="4674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45512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7548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00360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764963</a:t>
            </a:r>
            <a:r>
              <a:rPr lang="en-US" sz="2000" dirty="0"/>
              <a:t> 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2400" dirty="0"/>
          </a:p>
          <a:p>
            <a:r>
              <a:rPr lang="en-US" sz="2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24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</a:t>
            </a:r>
            <a:r>
              <a:rPr lang="ro-MD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445</a:t>
            </a:r>
            <a:r>
              <a:rPr lang="en-US" sz="2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8</a:t>
            </a:r>
            <a:r>
              <a:rPr lang="en-US" sz="1800" dirty="0"/>
              <a:t> </a:t>
            </a:r>
            <a:endParaRPr lang="ro-MD" sz="1800" dirty="0"/>
          </a:p>
          <a:p>
            <a:r>
              <a:rPr lang="ro-MD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800" dirty="0"/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763648</a:t>
            </a:r>
            <a:r>
              <a:rPr lang="en-US" sz="1400" dirty="0"/>
              <a:t> </a:t>
            </a:r>
            <a:endParaRPr lang="ro-MD" sz="1400" dirty="0"/>
          </a:p>
          <a:p>
            <a:r>
              <a:rPr lang="ro-MD" sz="14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+</a:t>
            </a:r>
            <a:endParaRPr lang="ro-MD" sz="1400" dirty="0"/>
          </a:p>
          <a:p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sz="1400" dirty="0"/>
              <a:t> </a:t>
            </a:r>
            <a:endParaRPr lang="ro-MD" sz="1400" dirty="0"/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ro-MD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763024</a:t>
            </a:r>
            <a:r>
              <a:rPr lang="en-US" dirty="0"/>
              <a:t> </a:t>
            </a:r>
            <a:endParaRPr lang="ro-MD" dirty="0"/>
          </a:p>
          <a:p>
            <a:r>
              <a:rPr lang="ro-MD" dirty="0"/>
              <a:t>+</a:t>
            </a:r>
          </a:p>
          <a:p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301474</a:t>
            </a:r>
            <a:r>
              <a:rPr lang="en-US" dirty="0"/>
              <a:t> </a:t>
            </a:r>
            <a:endParaRPr lang="ro-MD" dirty="0"/>
          </a:p>
          <a:p>
            <a:endParaRPr lang="ro-MD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996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>
          <a:xfrm>
            <a:off x="423863" y="698500"/>
            <a:ext cx="6205537" cy="3490913"/>
          </a:xfrm>
        </p:spPr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5"/>
          </p:nvPr>
        </p:nvSpPr>
        <p:spPr/>
        <p:txBody>
          <a:bodyPr lIns="93497" tIns="46749" rIns="93497" bIns="46749"/>
          <a:lstStyle/>
          <a:p>
            <a:pPr marL="0" marR="0" lvl="0" indent="0" algn="ctr" defTabSz="844074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FC247-EF8C-4BAE-83F5-CCBD09C73333}" type="slidenum">
              <a:rPr kumimoji="0" lang="ru-RU" sz="3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pPr marL="0" marR="0" lvl="0" indent="0" algn="ctr" defTabSz="844074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31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024015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≥</a:t>
            </a:r>
          </a:p>
        </p:txBody>
      </p:sp>
    </p:spTree>
    <p:extLst>
      <p:ext uri="{BB962C8B-B14F-4D97-AF65-F5344CB8AC3E}">
        <p14:creationId xmlns:p14="http://schemas.microsoft.com/office/powerpoint/2010/main" val="141638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32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9014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3"/>
          <p:cNvSpPr/>
          <p:nvPr/>
        </p:nvSpPr>
        <p:spPr>
          <a:xfrm>
            <a:off x="22363042" y="12582939"/>
            <a:ext cx="2007707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0" name="Straight Connector 17"/>
          <p:cNvSpPr/>
          <p:nvPr/>
        </p:nvSpPr>
        <p:spPr>
          <a:xfrm>
            <a:off x="22993776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1" name="Straight Connector 18"/>
          <p:cNvSpPr/>
          <p:nvPr/>
        </p:nvSpPr>
        <p:spPr>
          <a:xfrm>
            <a:off x="23395877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152919" y="12886440"/>
            <a:ext cx="427951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1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2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54" name="Title Text"/>
          <p:cNvSpPr txBox="1">
            <a:spLocks noGrp="1"/>
          </p:cNvSpPr>
          <p:nvPr>
            <p:ph type="title"/>
          </p:nvPr>
        </p:nvSpPr>
        <p:spPr>
          <a:xfrm>
            <a:off x="4057648" y="1893404"/>
            <a:ext cx="18305395" cy="2499691"/>
          </a:xfrm>
          <a:prstGeom prst="rect">
            <a:avLst/>
          </a:prstGeom>
        </p:spPr>
        <p:txBody>
          <a:bodyPr lIns="0" tIns="0" rIns="0" bIns="0" anchor="t"/>
          <a:lstStyle>
            <a:lvl1pPr algn="l" defTabSz="1828636">
              <a:lnSpc>
                <a:spcPct val="80000"/>
              </a:lnSpc>
              <a:defRPr sz="7200" spc="-200">
                <a:solidFill>
                  <a:srgbClr val="222222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941192" y="13081000"/>
            <a:ext cx="488916" cy="4719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72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338587" y="2372967"/>
            <a:ext cx="17696690" cy="8955866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8473" y="4151009"/>
            <a:ext cx="17359830" cy="3497458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10800" spc="-3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18475" y="7812533"/>
            <a:ext cx="17346854" cy="2645174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3600" b="0">
                <a:solidFill>
                  <a:srgbClr val="FFFEFF"/>
                </a:solidFill>
              </a:defRPr>
            </a:lvl1pPr>
            <a:lvl2pPr marL="914400" indent="0" algn="ctr">
              <a:buNone/>
              <a:defRPr sz="36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266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699850"/>
            <a:ext cx="6997958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6895" y="1606372"/>
            <a:ext cx="12563746" cy="10497244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372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6519091" y="2372967"/>
            <a:ext cx="11332290" cy="8955866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8432" y="4149460"/>
            <a:ext cx="10980448" cy="3378780"/>
          </a:xfrm>
        </p:spPr>
        <p:txBody>
          <a:bodyPr bIns="0" anchor="b">
            <a:normAutofit/>
          </a:bodyPr>
          <a:lstStyle>
            <a:lvl1pPr algn="ctr">
              <a:defRPr sz="88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88431" y="7693702"/>
            <a:ext cx="10980446" cy="2767540"/>
          </a:xfrm>
        </p:spPr>
        <p:txBody>
          <a:bodyPr tIns="0"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93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0" y="4679339"/>
            <a:ext cx="7001656" cy="4940130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757" y="1606375"/>
            <a:ext cx="12539182" cy="476530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36894" y="7344324"/>
            <a:ext cx="12544044" cy="476717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2376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8002" y="4727831"/>
            <a:ext cx="7001656" cy="4920994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0274" y="1606370"/>
            <a:ext cx="12530176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50610" y="2977971"/>
            <a:ext cx="12528700" cy="339370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237306" y="7331774"/>
            <a:ext cx="12528828" cy="13716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4400" b="0" cap="all" baseline="0">
                <a:solidFill>
                  <a:schemeClr val="accent1"/>
                </a:solidFill>
              </a:defRPr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236894" y="8703374"/>
            <a:ext cx="12531176" cy="340812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53471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0"/>
            <a:ext cx="7002392" cy="4912884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542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24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3" y="4704052"/>
            <a:ext cx="7002394" cy="2446596"/>
          </a:xfrm>
        </p:spPr>
        <p:txBody>
          <a:bodyPr bIns="0" anchor="b">
            <a:noAutofit/>
          </a:bodyPr>
          <a:lstStyle>
            <a:lvl1pPr algn="ctr">
              <a:defRPr sz="64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19967" y="1605618"/>
            <a:ext cx="12550070" cy="10499880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7263" y="7160372"/>
            <a:ext cx="7002394" cy="2442328"/>
          </a:xfrm>
        </p:spPr>
        <p:txBody>
          <a:bodyPr/>
          <a:lstStyle>
            <a:lvl1pPr marL="0" indent="0" algn="ctr">
              <a:buNone/>
              <a:defRPr sz="32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0104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659347" y="-118752"/>
            <a:ext cx="25031702" cy="13847596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1610672" y="3396663"/>
            <a:ext cx="11883080" cy="6940842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087020" y="0"/>
            <a:ext cx="9296980" cy="13716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0886" y="4720510"/>
            <a:ext cx="11553292" cy="2356064"/>
          </a:xfrm>
        </p:spPr>
        <p:txBody>
          <a:bodyPr bIns="0" anchor="b">
            <a:normAutofit/>
          </a:bodyPr>
          <a:lstStyle>
            <a:lvl1pPr>
              <a:defRPr sz="7200"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0886" y="7090024"/>
            <a:ext cx="11553292" cy="2548396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FFFEFF"/>
                </a:solidFill>
              </a:defRPr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09345" y="12454128"/>
            <a:ext cx="11884406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656754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4547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835026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600288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7264" y="4699851"/>
            <a:ext cx="7002392" cy="491288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19967" y="1589438"/>
            <a:ext cx="12550070" cy="1051418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8784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25168228" cy="13706476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15437896" y="3399179"/>
            <a:ext cx="7348952" cy="6940842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614875" y="4699850"/>
            <a:ext cx="7002390" cy="4912884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5494" y="1596889"/>
            <a:ext cx="12537244" cy="10514606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09344" y="640080"/>
            <a:ext cx="7315200" cy="640080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9344" y="12454128"/>
            <a:ext cx="21177504" cy="64008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939760" y="640080"/>
            <a:ext cx="1828800" cy="640080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16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5681340" y="7035800"/>
            <a:ext cx="8396678" cy="56007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5290800" y="1130300"/>
            <a:ext cx="8331200" cy="55541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3048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24384000" cy="1626446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bg>
      <p:bgPr>
        <a:solidFill>
          <a:srgbClr val="F7F7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Rectangle 13"/>
          <p:cNvSpPr/>
          <p:nvPr/>
        </p:nvSpPr>
        <p:spPr>
          <a:xfrm>
            <a:off x="0" y="12582939"/>
            <a:ext cx="2007706" cy="1133059"/>
          </a:xfrm>
          <a:prstGeom prst="rect">
            <a:avLst/>
          </a:prstGeom>
          <a:solidFill>
            <a:srgbClr val="FEFFFF"/>
          </a:solidFill>
          <a:ln w="12700">
            <a:miter lim="400000"/>
          </a:ln>
        </p:spPr>
        <p:txBody>
          <a:bodyPr tIns="91439" bIns="91439" anchor="ctr"/>
          <a:lstStyle/>
          <a:p>
            <a:pPr defTabSz="1828660">
              <a:defRPr sz="3600" b="0">
                <a:solidFill>
                  <a:srgbClr val="F7F7F7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8" name="Straight Connector 17"/>
          <p:cNvSpPr/>
          <p:nvPr/>
        </p:nvSpPr>
        <p:spPr>
          <a:xfrm>
            <a:off x="630733" y="6778487"/>
            <a:ext cx="804205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19" name="Straight Connector 18"/>
          <p:cNvSpPr/>
          <p:nvPr/>
        </p:nvSpPr>
        <p:spPr>
          <a:xfrm>
            <a:off x="630733" y="6937513"/>
            <a:ext cx="402103" cy="1"/>
          </a:xfrm>
          <a:prstGeom prst="line">
            <a:avLst/>
          </a:prstGeom>
          <a:ln w="38100">
            <a:solidFill>
              <a:srgbClr val="222222"/>
            </a:solidFill>
            <a:miter/>
          </a:ln>
        </p:spPr>
        <p:txBody>
          <a:bodyPr tIns="91439" bIns="91439"/>
          <a:lstStyle/>
          <a:p>
            <a:pPr algn="l" defTabSz="1828660">
              <a:defRPr sz="3600" b="0">
                <a:solidFill>
                  <a:srgbClr val="222222"/>
                </a:solidFill>
                <a:latin typeface="Open Sans"/>
                <a:ea typeface="Open Sans"/>
                <a:cs typeface="Open Sans"/>
                <a:sym typeface="Open Sans"/>
              </a:defRPr>
            </a:pPr>
            <a:endParaRPr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9876" y="12886440"/>
            <a:ext cx="427952" cy="462281"/>
          </a:xfrm>
          <a:prstGeom prst="rect">
            <a:avLst/>
          </a:prstGeom>
        </p:spPr>
        <p:txBody>
          <a:bodyPr lIns="91439" tIns="91439" rIns="91439" bIns="91439" anchor="ctr"/>
          <a:lstStyle>
            <a:lvl1pPr defTabSz="1828660">
              <a:defRPr sz="1600">
                <a:solidFill>
                  <a:srgbClr val="22222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  <p:sp>
        <p:nvSpPr>
          <p:cNvPr id="121" name="Picture Placeholder 8"/>
          <p:cNvSpPr>
            <a:spLocks noGrp="1"/>
          </p:cNvSpPr>
          <p:nvPr>
            <p:ph type="pic" idx="13"/>
          </p:nvPr>
        </p:nvSpPr>
        <p:spPr>
          <a:xfrm>
            <a:off x="12192000" y="0"/>
            <a:ext cx="12192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22" name="Title Text"/>
          <p:cNvSpPr txBox="1">
            <a:spLocks noGrp="1"/>
          </p:cNvSpPr>
          <p:nvPr>
            <p:ph type="title"/>
          </p:nvPr>
        </p:nvSpPr>
        <p:spPr>
          <a:xfrm>
            <a:off x="2049941" y="5210588"/>
            <a:ext cx="20293225" cy="3294823"/>
          </a:xfrm>
          <a:prstGeom prst="rect">
            <a:avLst/>
          </a:prstGeom>
          <a:effectLst>
            <a:outerShdw blurRad="1270000" dist="635000" dir="5400000" rotWithShape="0">
              <a:srgbClr val="000000">
                <a:alpha val="30000"/>
              </a:srgbClr>
            </a:outerShdw>
          </a:effectLst>
        </p:spPr>
        <p:txBody>
          <a:bodyPr lIns="0" tIns="0" rIns="0" bIns="0" anchor="t"/>
          <a:lstStyle>
            <a:lvl1pPr defTabSz="1828636">
              <a:lnSpc>
                <a:spcPct val="80000"/>
              </a:lnSpc>
              <a:defRPr sz="19200" b="1" spc="-200">
                <a:solidFill>
                  <a:srgbClr val="222222"/>
                </a:solidFill>
                <a:latin typeface="Montserrat Black"/>
                <a:ea typeface="Montserrat Black"/>
                <a:cs typeface="Montserrat Black"/>
                <a:sym typeface="Montserrat Black"/>
              </a:defRPr>
            </a:lvl1pPr>
          </a:lstStyle>
          <a:p>
            <a:r>
              <a:t>Title Text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1" r:id="rId9"/>
    <p:sldLayoutId id="2147483662" r:id="rId10"/>
    <p:sldLayoutId id="2147483664" r:id="rId11"/>
    <p:sldLayoutId id="2147483697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82323" y="4716783"/>
            <a:ext cx="6997334" cy="4912970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69964" y="1589438"/>
            <a:ext cx="11900072" cy="105141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09344" y="640080"/>
            <a:ext cx="73152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9344" y="12454128"/>
            <a:ext cx="21177504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939760" y="640080"/>
            <a:ext cx="1828800" cy="6400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defTabSz="1828800" rtl="0" eaLnBrk="1" latinLnBrk="0" hangingPunct="1">
        <a:lnSpc>
          <a:spcPct val="85000"/>
        </a:lnSpc>
        <a:spcBef>
          <a:spcPct val="0"/>
        </a:spcBef>
        <a:buNone/>
        <a:defRPr sz="8000" b="0" i="0" kern="1200" cap="none" spc="-3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120000"/>
        </a:lnSpc>
        <a:spcBef>
          <a:spcPts val="2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6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vidinfo.gov.md/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www.vaccinare.gov.md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certificate-covid.gov.md/" TargetMode="External"/><Relationship Id="rId5" Type="http://schemas.openxmlformats.org/officeDocument/2006/relationships/hyperlink" Target="http://www.ansp.md/" TargetMode="External"/><Relationship Id="rId4" Type="http://schemas.openxmlformats.org/officeDocument/2006/relationships/hyperlink" Target="http://www.ms.gov.md/" TargetMode="External"/><Relationship Id="rId9" Type="http://schemas.openxmlformats.org/officeDocument/2006/relationships/hyperlink" Target="https://bit.ly/3jEd38U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92000" y="0"/>
            <a:ext cx="121920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r="1369"/>
          <a:stretch>
            <a:fillRect/>
          </a:stretch>
        </p:blipFill>
        <p:spPr>
          <a:xfrm>
            <a:off x="12192000" y="2555250"/>
            <a:ext cx="12192000" cy="9270991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49462" y="3697236"/>
            <a:ext cx="9574835" cy="23708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9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Procesul de vaccinare împotriva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1706342" y="12105759"/>
            <a:ext cx="6663883" cy="528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447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13.11</a:t>
            </a:r>
            <a:r>
              <a:rPr kumimoji="0" lang="ro-MD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.2022</a:t>
            </a:r>
          </a:p>
        </p:txBody>
      </p:sp>
      <p:sp>
        <p:nvSpPr>
          <p:cNvPr id="8" name="CasetăText 7">
            <a:extLst>
              <a:ext uri="{FF2B5EF4-FFF2-40B4-BE49-F238E27FC236}">
                <a16:creationId xmlns:a16="http://schemas.microsoft.com/office/drawing/2014/main" id="{84B5CCA2-B14C-4EDF-96F4-7030CFE90F81}"/>
              </a:ext>
            </a:extLst>
          </p:cNvPr>
          <p:cNvSpPr txBox="1"/>
          <p:nvPr/>
        </p:nvSpPr>
        <p:spPr>
          <a:xfrm>
            <a:off x="1367805" y="1315200"/>
            <a:ext cx="9300196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44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1200" cap="none" spc="-31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Vaccinarea salvează vieți</a:t>
            </a:r>
          </a:p>
        </p:txBody>
      </p:sp>
      <p:pic>
        <p:nvPicPr>
          <p:cNvPr id="12" name="Imagine 11">
            <a:extLst>
              <a:ext uri="{FF2B5EF4-FFF2-40B4-BE49-F238E27FC236}">
                <a16:creationId xmlns:a16="http://schemas.microsoft.com/office/drawing/2014/main" id="{A494526D-6B85-4B3F-AF2B-968156E2AA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8398" y="9678447"/>
            <a:ext cx="3950551" cy="910415"/>
          </a:xfrm>
          <a:prstGeom prst="rect">
            <a:avLst/>
          </a:prstGeom>
        </p:spPr>
      </p:pic>
      <p:pic>
        <p:nvPicPr>
          <p:cNvPr id="13" name="Imagine 12">
            <a:extLst>
              <a:ext uri="{FF2B5EF4-FFF2-40B4-BE49-F238E27FC236}">
                <a16:creationId xmlns:a16="http://schemas.microsoft.com/office/drawing/2014/main" id="{AA3D225F-8B2A-4715-8048-1483D3233A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953" y="9029431"/>
            <a:ext cx="5233567" cy="2161496"/>
          </a:xfrm>
          <a:prstGeom prst="rect">
            <a:avLst/>
          </a:prstGeom>
        </p:spPr>
      </p:pic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6E7F7788-B1E9-4905-B49C-88B98FAA2D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716" y="8287872"/>
            <a:ext cx="3119405" cy="411292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8636001" y="4057083"/>
            <a:ext cx="9471279" cy="710345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873316" y="2349505"/>
            <a:ext cx="7877369" cy="590802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240000" y="6344905"/>
            <a:ext cx="9144000" cy="68580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35891" y="7382828"/>
            <a:ext cx="8720661" cy="654049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126530" y="2437799"/>
            <a:ext cx="9201860" cy="690139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080000" y="660400"/>
            <a:ext cx="17003421" cy="19705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Fii în siguranță! </a:t>
            </a:r>
          </a:p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41A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Vaccinează-te împotriva #covid19​!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616" b="55737"/>
          <a:stretch>
            <a:fillRect/>
          </a:stretch>
        </p:blipFill>
        <p:spPr>
          <a:xfrm>
            <a:off x="0" y="0"/>
            <a:ext cx="24384000" cy="708590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2542046" y="7439966"/>
            <a:ext cx="11461898" cy="59798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96949" y="5176251"/>
            <a:ext cx="13381091" cy="11912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1023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72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Arimo Bold" panose="020B0604020202020204" charset="0"/>
                <a:cs typeface="Times New Roman" panose="02020603050405020304" pitchFamily="18" charset="0"/>
                <a:sym typeface="Helvetica Neue"/>
              </a:rPr>
              <a:t>Surse de informare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569473" y="8178801"/>
            <a:ext cx="12700" cy="886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609600" y="7323441"/>
            <a:ext cx="12971929" cy="59093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Pagini oficiale:</a:t>
            </a: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4"/>
              </a:rPr>
              <a:t>www.ms.gov.md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5"/>
              </a:rPr>
              <a:t>www.ansp.md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6"/>
              </a:rPr>
              <a:t>https://certificate-covid.gov.md/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7"/>
              </a:rPr>
              <a:t>www.vaccinare.gov.md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8"/>
              </a:rPr>
              <a:t>www.covidinfo.gov.md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1168660" marR="0" lvl="1" indent="-584329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Viber Ministerul Sănătății:</a:t>
            </a:r>
            <a:b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</a:br>
            <a:r>
              <a:rPr kumimoji="0" lang="ro-MD" sz="4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  <a:hlinkClick r:id="rId9"/>
              </a:rPr>
              <a:t>https://bit.ly/3jEd38U</a:t>
            </a:r>
            <a:endParaRPr kumimoji="0" lang="ro-MD" sz="4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ine 5">
            <a:extLst>
              <a:ext uri="{FF2B5EF4-FFF2-40B4-BE49-F238E27FC236}">
                <a16:creationId xmlns:a16="http://schemas.microsoft.com/office/drawing/2014/main" id="{78F7265F-F03D-469B-B337-D6EE60683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011" y="4550735"/>
            <a:ext cx="11277977" cy="38667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8E34952-01C0-472E-834C-A33B2ABF1EEE}"/>
              </a:ext>
            </a:extLst>
          </p:cNvPr>
          <p:cNvSpPr/>
          <p:nvPr/>
        </p:nvSpPr>
        <p:spPr>
          <a:xfrm>
            <a:off x="0" y="12467495"/>
            <a:ext cx="2039815" cy="1230923"/>
          </a:xfrm>
          <a:prstGeom prst="rect">
            <a:avLst/>
          </a:prstGeom>
          <a:solidFill>
            <a:srgbClr val="F8F8F8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149923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77025" y="-14652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912722" y="3687213"/>
            <a:ext cx="9471279" cy="710345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0" y="1597385"/>
            <a:ext cx="11073934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campaniei de vaccinare </a:t>
            </a:r>
            <a:r>
              <a:rPr kumimoji="0" lang="ro-MD" sz="6000" b="1" i="0" u="none" strike="noStrike" kern="0" cap="none" spc="-200" normalizeH="0" baseline="0" noProof="0" dirty="0">
                <a:ln>
                  <a:noFill/>
                </a:ln>
                <a:solidFill>
                  <a:srgbClr val="1D46F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COVID-19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371600" y="4431320"/>
            <a:ext cx="13178118" cy="45445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Start campanie de vaccinare anti COVID-19: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 martie 2021</a:t>
            </a: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-43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algn="l">
              <a:lnSpc>
                <a:spcPts val="5973"/>
              </a:lnSpc>
              <a:defRPr/>
            </a:pPr>
            <a:r>
              <a:rPr kumimoji="0" lang="ro-MD" sz="4000" b="0" i="0" u="none" strike="noStrike" kern="0" cap="none" spc="-43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Total doze administrate: 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231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234</a:t>
            </a:r>
          </a:p>
          <a:p>
            <a:pPr algn="l">
              <a:lnSpc>
                <a:spcPts val="5973"/>
              </a:lnSpc>
              <a:defRPr/>
            </a:pPr>
            <a:endParaRPr lang="ru-RU" sz="4000" dirty="0">
              <a:latin typeface="Times New Roman" panose="02020603050405020304" pitchFamily="18" charset="0"/>
            </a:endParaRPr>
          </a:p>
          <a:p>
            <a:pPr marL="0" marR="0" lvl="0" indent="0" algn="l" defTabSz="825500" rtl="0" eaLnBrk="1" fontAlgn="auto" latinLnBrk="0" hangingPunct="0">
              <a:lnSpc>
                <a:spcPts val="59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454891"/>
            <a:ext cx="13178118" cy="54870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8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vaccinală: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32,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23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națională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31,</a:t>
            </a:r>
            <a:r>
              <a:rPr lang="ro-RO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4000" spc="-39" dirty="0">
                <a:solidFill>
                  <a:srgbClr val="24242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  <a:endParaRPr kumimoji="0" lang="ro-MD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o doză: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3,10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Lucrători medicali vaccinați cu schemă completă: 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92,1</a:t>
            </a: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3</a:t>
            </a:r>
            <a:r>
              <a:rPr kumimoji="0" lang="ro-MD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%</a:t>
            </a:r>
          </a:p>
          <a:p>
            <a:pPr marL="571500" marR="0" lvl="0" indent="-57150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39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 </a:t>
            </a:r>
            <a:endParaRPr kumimoji="0" lang="en-US" sz="3600" b="1" i="0" u="none" strike="noStrike" kern="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u 3">
            <a:extLst>
              <a:ext uri="{FF2B5EF4-FFF2-40B4-BE49-F238E27FC236}">
                <a16:creationId xmlns:a16="http://schemas.microsoft.com/office/drawing/2014/main" id="{2BFE1EC9-7412-47D4-B6E5-7564579D8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Progresul vaccinării </a:t>
            </a:r>
            <a:br>
              <a:rPr lang="ro-MD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13.11</a:t>
            </a:r>
            <a:r>
              <a:rPr lang="ro-MD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.2022</a:t>
            </a:r>
            <a:endParaRPr lang="ro-MD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Substituent conținut 5">
            <a:extLst>
              <a:ext uri="{FF2B5EF4-FFF2-40B4-BE49-F238E27FC236}">
                <a16:creationId xmlns:a16="http://schemas.microsoft.com/office/drawing/2014/main" id="{8F5670A9-D336-4336-862F-07C972A2F0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141200"/>
              </p:ext>
            </p:extLst>
          </p:nvPr>
        </p:nvGraphicFramePr>
        <p:xfrm>
          <a:off x="9360569" y="601580"/>
          <a:ext cx="14486020" cy="126572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18234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ă 5">
            <a:extLst>
              <a:ext uri="{FF2B5EF4-FFF2-40B4-BE49-F238E27FC236}">
                <a16:creationId xmlns:a16="http://schemas.microsoft.com/office/drawing/2014/main" id="{D7DEAF45-EE9E-C5F1-3C18-005A756A46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6834174"/>
              </p:ext>
            </p:extLst>
          </p:nvPr>
        </p:nvGraphicFramePr>
        <p:xfrm>
          <a:off x="1066800" y="3098800"/>
          <a:ext cx="22250400" cy="985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asetăText 3">
            <a:extLst>
              <a:ext uri="{FF2B5EF4-FFF2-40B4-BE49-F238E27FC236}">
                <a16:creationId xmlns:a16="http://schemas.microsoft.com/office/drawing/2014/main" id="{88AB6D43-5185-710B-4286-FF30D8743C3C}"/>
              </a:ext>
            </a:extLst>
          </p:cNvPr>
          <p:cNvSpPr txBox="1"/>
          <p:nvPr/>
        </p:nvSpPr>
        <p:spPr>
          <a:xfrm>
            <a:off x="3048000" y="691663"/>
            <a:ext cx="185928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în teritorii </a:t>
            </a:r>
            <a:endParaRPr kumimoji="0" lang="ro-MD" sz="6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683169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940560" y="697344"/>
            <a:ext cx="20523200" cy="9498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Acoperirea vaccinală pe categorii de vârstă (%)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7" name="Diagramă 6">
            <a:extLst>
              <a:ext uri="{FF2B5EF4-FFF2-40B4-BE49-F238E27FC236}">
                <a16:creationId xmlns:a16="http://schemas.microsoft.com/office/drawing/2014/main" id="{F666FD01-3714-46B0-8F84-6A349C60099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7833720"/>
              </p:ext>
            </p:extLst>
          </p:nvPr>
        </p:nvGraphicFramePr>
        <p:xfrm>
          <a:off x="1341120" y="2692400"/>
          <a:ext cx="21640800" cy="10326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364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727200" y="768020"/>
            <a:ext cx="21844000" cy="20518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Datele săptămânale </a:t>
            </a: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a </a:t>
            </a: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campaniei de vaccinare COVID-19</a:t>
            </a:r>
            <a:endParaRPr kumimoji="0" lang="en-US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en-US" altLang="zh-CN" sz="60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06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.06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.2021 – </a:t>
            </a:r>
            <a:r>
              <a:rPr lang="en-US" altLang="zh-CN" sz="6000" kern="1200" noProof="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06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lang="en-US" altLang="zh-CN" sz="6000" kern="1200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.</a:t>
            </a:r>
            <a:r>
              <a:rPr kumimoji="0" lang="ro-MD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2022</a:t>
            </a:r>
            <a:r>
              <a:rPr kumimoji="0" lang="ro-RO" altLang="zh-CN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Helvetica Neue"/>
              </a:rPr>
              <a:t>)</a:t>
            </a:r>
            <a:endParaRPr kumimoji="0" lang="ro-MD" sz="6000" b="1" i="0" u="none" strike="noStrike" kern="120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71600" y="7238944"/>
            <a:ext cx="11073933" cy="27097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  <a:p>
            <a:pPr marL="0" marR="0" lvl="0" indent="0" algn="l" defTabSz="1219170" rtl="0" eaLnBrk="1" fontAlgn="auto" latinLnBrk="0" hangingPunct="1">
              <a:lnSpc>
                <a:spcPts val="5413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67" b="0" i="0" u="none" strike="noStrike" kern="1200" cap="none" spc="-39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Heebo Regular Bold"/>
              <a:ea typeface="+mn-ea"/>
              <a:cs typeface="+mn-cs"/>
              <a:sym typeface="Helvetica Neue"/>
            </a:endParaRPr>
          </a:p>
        </p:txBody>
      </p:sp>
      <p:graphicFrame>
        <p:nvGraphicFramePr>
          <p:cNvPr id="5" name="Diagramă 4">
            <a:extLst>
              <a:ext uri="{FF2B5EF4-FFF2-40B4-BE49-F238E27FC236}">
                <a16:creationId xmlns:a16="http://schemas.microsoft.com/office/drawing/2014/main" id="{044E4393-4767-40FA-926B-E1E56750A32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085826"/>
              </p:ext>
            </p:extLst>
          </p:nvPr>
        </p:nvGraphicFramePr>
        <p:xfrm>
          <a:off x="1066333" y="3337958"/>
          <a:ext cx="22758400" cy="9610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66407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u 2">
            <a:extLst>
              <a:ext uri="{FF2B5EF4-FFF2-40B4-BE49-F238E27FC236}">
                <a16:creationId xmlns:a16="http://schemas.microsoft.com/office/drawing/2014/main" id="{0EB86302-4155-4CCE-BFCB-C7A85CDFDA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anti-COVID-19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rândul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persoanelor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stituent text 3">
            <a:extLst>
              <a:ext uri="{FF2B5EF4-FFF2-40B4-BE49-F238E27FC236}">
                <a16:creationId xmlns:a16="http://schemas.microsoft.com/office/drawing/2014/main" id="{78E9C0E2-7D08-4BA0-93F5-338E2F3D83D5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689100" y="355600"/>
            <a:ext cx="21255959" cy="128500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refugiate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vaccinate:</a:t>
            </a: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Vaccinarea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copiilor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refugiați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9F053CB-F480-417A-940D-76E8E69DF9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483450"/>
              </p:ext>
            </p:extLst>
          </p:nvPr>
        </p:nvGraphicFramePr>
        <p:xfrm>
          <a:off x="1689100" y="3601984"/>
          <a:ext cx="17074389" cy="5266799"/>
        </p:xfrm>
        <a:graphic>
          <a:graphicData uri="http://schemas.openxmlformats.org/drawingml/2006/table">
            <a:tbl>
              <a:tblPr/>
              <a:tblGrid>
                <a:gridCol w="957698">
                  <a:extLst>
                    <a:ext uri="{9D8B030D-6E8A-4147-A177-3AD203B41FA5}">
                      <a16:colId xmlns:a16="http://schemas.microsoft.com/office/drawing/2014/main" val="3469502710"/>
                    </a:ext>
                  </a:extLst>
                </a:gridCol>
                <a:gridCol w="3994969">
                  <a:extLst>
                    <a:ext uri="{9D8B030D-6E8A-4147-A177-3AD203B41FA5}">
                      <a16:colId xmlns:a16="http://schemas.microsoft.com/office/drawing/2014/main" val="576213144"/>
                    </a:ext>
                  </a:extLst>
                </a:gridCol>
                <a:gridCol w="2271113">
                  <a:extLst>
                    <a:ext uri="{9D8B030D-6E8A-4147-A177-3AD203B41FA5}">
                      <a16:colId xmlns:a16="http://schemas.microsoft.com/office/drawing/2014/main" val="4259048346"/>
                    </a:ext>
                  </a:extLst>
                </a:gridCol>
                <a:gridCol w="2024847">
                  <a:extLst>
                    <a:ext uri="{9D8B030D-6E8A-4147-A177-3AD203B41FA5}">
                      <a16:colId xmlns:a16="http://schemas.microsoft.com/office/drawing/2014/main" val="1939237904"/>
                    </a:ext>
                  </a:extLst>
                </a:gridCol>
                <a:gridCol w="2052210">
                  <a:extLst>
                    <a:ext uri="{9D8B030D-6E8A-4147-A177-3AD203B41FA5}">
                      <a16:colId xmlns:a16="http://schemas.microsoft.com/office/drawing/2014/main" val="2817253301"/>
                    </a:ext>
                  </a:extLst>
                </a:gridCol>
                <a:gridCol w="2353201">
                  <a:extLst>
                    <a:ext uri="{9D8B030D-6E8A-4147-A177-3AD203B41FA5}">
                      <a16:colId xmlns:a16="http://schemas.microsoft.com/office/drawing/2014/main" val="2017244610"/>
                    </a:ext>
                  </a:extLst>
                </a:gridCol>
                <a:gridCol w="3420351">
                  <a:extLst>
                    <a:ext uri="{9D8B030D-6E8A-4147-A177-3AD203B41FA5}">
                      <a16:colId xmlns:a16="http://schemas.microsoft.com/office/drawing/2014/main" val="369597820"/>
                    </a:ext>
                  </a:extLst>
                </a:gridCol>
              </a:tblGrid>
              <a:tr h="878152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Vaccin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156806"/>
                  </a:ext>
                </a:extLst>
              </a:tr>
              <a:tr h="608747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Astra Zeneca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385398"/>
                  </a:ext>
                </a:extLst>
              </a:tr>
              <a:tr h="828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Gam</a:t>
                      </a:r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3376374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6643152"/>
                  </a:ext>
                </a:extLst>
              </a:tr>
              <a:tr h="828316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887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036918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1248059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9857740"/>
                  </a:ext>
                </a:extLst>
              </a:tr>
              <a:tr h="514445">
                <a:tc>
                  <a:txBody>
                    <a:bodyPr/>
                    <a:lstStyle/>
                    <a:p>
                      <a:pPr algn="l" fontAlgn="b"/>
                      <a:r>
                        <a:rPr lang="ro-MD" sz="2800" b="0" i="0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359932"/>
                  </a:ext>
                </a:extLst>
              </a:tr>
            </a:tbl>
          </a:graphicData>
        </a:graphic>
      </p:graphicFrame>
      <p:graphicFrame>
        <p:nvGraphicFramePr>
          <p:cNvPr id="9" name="Tabel 8">
            <a:extLst>
              <a:ext uri="{FF2B5EF4-FFF2-40B4-BE49-F238E27FC236}">
                <a16:creationId xmlns:a16="http://schemas.microsoft.com/office/drawing/2014/main" id="{1FE6DE07-0AD5-4FEA-8ED0-6E283F4D4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3599146"/>
              </p:ext>
            </p:extLst>
          </p:nvPr>
        </p:nvGraphicFramePr>
        <p:xfrm>
          <a:off x="1689100" y="9674502"/>
          <a:ext cx="14847920" cy="2450478"/>
        </p:xfrm>
        <a:graphic>
          <a:graphicData uri="http://schemas.openxmlformats.org/drawingml/2006/table">
            <a:tbl>
              <a:tblPr/>
              <a:tblGrid>
                <a:gridCol w="832816">
                  <a:extLst>
                    <a:ext uri="{9D8B030D-6E8A-4147-A177-3AD203B41FA5}">
                      <a16:colId xmlns:a16="http://schemas.microsoft.com/office/drawing/2014/main" val="2759726964"/>
                    </a:ext>
                  </a:extLst>
                </a:gridCol>
                <a:gridCol w="3474033">
                  <a:extLst>
                    <a:ext uri="{9D8B030D-6E8A-4147-A177-3AD203B41FA5}">
                      <a16:colId xmlns:a16="http://schemas.microsoft.com/office/drawing/2014/main" val="2002198060"/>
                    </a:ext>
                  </a:extLst>
                </a:gridCol>
                <a:gridCol w="1974964">
                  <a:extLst>
                    <a:ext uri="{9D8B030D-6E8A-4147-A177-3AD203B41FA5}">
                      <a16:colId xmlns:a16="http://schemas.microsoft.com/office/drawing/2014/main" val="318741973"/>
                    </a:ext>
                  </a:extLst>
                </a:gridCol>
                <a:gridCol w="1760811">
                  <a:extLst>
                    <a:ext uri="{9D8B030D-6E8A-4147-A177-3AD203B41FA5}">
                      <a16:colId xmlns:a16="http://schemas.microsoft.com/office/drawing/2014/main" val="689085144"/>
                    </a:ext>
                  </a:extLst>
                </a:gridCol>
                <a:gridCol w="1784606">
                  <a:extLst>
                    <a:ext uri="{9D8B030D-6E8A-4147-A177-3AD203B41FA5}">
                      <a16:colId xmlns:a16="http://schemas.microsoft.com/office/drawing/2014/main" val="3120255721"/>
                    </a:ext>
                  </a:extLst>
                </a:gridCol>
                <a:gridCol w="2046348">
                  <a:extLst>
                    <a:ext uri="{9D8B030D-6E8A-4147-A177-3AD203B41FA5}">
                      <a16:colId xmlns:a16="http://schemas.microsoft.com/office/drawing/2014/main" val="2336536264"/>
                    </a:ext>
                  </a:extLst>
                </a:gridCol>
                <a:gridCol w="2974342">
                  <a:extLst>
                    <a:ext uri="{9D8B030D-6E8A-4147-A177-3AD203B41FA5}">
                      <a16:colId xmlns:a16="http://schemas.microsoft.com/office/drawing/2014/main" val="2179364612"/>
                    </a:ext>
                  </a:extLst>
                </a:gridCol>
              </a:tblGrid>
              <a:tr h="1226705"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N/o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Vîrsta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doza II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Booster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MD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în ultima săptămână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E9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4870754"/>
                  </a:ext>
                </a:extLst>
              </a:tr>
              <a:tr h="604993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12-15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4822255"/>
                  </a:ext>
                </a:extLst>
              </a:tr>
              <a:tr h="618780">
                <a:tc>
                  <a:txBody>
                    <a:bodyPr/>
                    <a:lstStyle/>
                    <a:p>
                      <a:pPr algn="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o-MD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ani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92590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577827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4787277" y="0"/>
            <a:ext cx="9596724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5065507" y="5564203"/>
            <a:ext cx="9040263" cy="678019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371601" y="2959019"/>
            <a:ext cx="13415676" cy="7961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733" b="1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YACkoCJbd3A 0"/>
              <a:sym typeface="Helvetica Neue"/>
            </a:endParaRPr>
          </a:p>
          <a:p>
            <a:pPr algn="l"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administrate:</a:t>
            </a: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 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231</a:t>
            </a:r>
            <a:r>
              <a:rPr lang="en-US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r>
              <a:rPr lang="ru-RU" sz="4000" b="1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234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doze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În total au fost raportate: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1644 EAPI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EAPI: 0.07%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242423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ușoare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92 %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1508</a:t>
            </a:r>
            <a:r>
              <a:rPr kumimoji="0" lang="ro-MD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sym typeface="Helvetica Neue"/>
              </a:rPr>
              <a:t>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durere locală, febră până la 38.5, oboseală, dureri musculare și articulare, etc.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o-MD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Forme moderate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– </a:t>
            </a:r>
            <a:r>
              <a:rPr kumimoji="0" lang="ro-MD" sz="4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8% </a:t>
            </a: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(136 EAPI): 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o-MD" sz="4000" b="0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febră de la 38.5, reacție alergică</a:t>
            </a:r>
          </a:p>
          <a:p>
            <a:pPr marL="0" marR="0" lvl="0" indent="0" algn="l" defTabSz="8255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Helvetica Neue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029601" y="1623819"/>
            <a:ext cx="3112075" cy="3112075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371600" y="619559"/>
            <a:ext cx="11073933" cy="1970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825500" rtl="0" eaLnBrk="1" fontAlgn="auto" latinLnBrk="0" hangingPunct="0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Evenimente adverse post imunizare (EAPI)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" y="-28575"/>
            <a:ext cx="8305800" cy="13716000"/>
          </a:xfrm>
          <a:prstGeom prst="rect">
            <a:avLst/>
          </a:prstGeom>
          <a:solidFill>
            <a:srgbClr val="F3F3F3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4801" y="5435600"/>
            <a:ext cx="8305800" cy="7646253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304802" y="2376786"/>
            <a:ext cx="8305800" cy="19757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o-MD" sz="6000" b="1" i="0" u="none" strike="noStrike" kern="1200" cap="none" spc="0" normalizeH="0" baseline="0" noProof="0" dirty="0">
                <a:ln>
                  <a:noFill/>
                </a:ln>
                <a:solidFill>
                  <a:srgbClr val="24242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Helvetica Neue"/>
              </a:rPr>
              <a:t>Proporția dozelor utilizate 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2B30FB6-407D-4445-A9A9-D25965BDA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9534765"/>
              </p:ext>
            </p:extLst>
          </p:nvPr>
        </p:nvGraphicFramePr>
        <p:xfrm>
          <a:off x="8431309" y="3094007"/>
          <a:ext cx="15773395" cy="7883299"/>
        </p:xfrm>
        <a:graphic>
          <a:graphicData uri="http://schemas.openxmlformats.org/drawingml/2006/table">
            <a:tbl>
              <a:tblPr/>
              <a:tblGrid>
                <a:gridCol w="4262573">
                  <a:extLst>
                    <a:ext uri="{9D8B030D-6E8A-4147-A177-3AD203B41FA5}">
                      <a16:colId xmlns:a16="http://schemas.microsoft.com/office/drawing/2014/main" val="4076753515"/>
                    </a:ext>
                  </a:extLst>
                </a:gridCol>
                <a:gridCol w="1605502">
                  <a:extLst>
                    <a:ext uri="{9D8B030D-6E8A-4147-A177-3AD203B41FA5}">
                      <a16:colId xmlns:a16="http://schemas.microsoft.com/office/drawing/2014/main" val="4156075785"/>
                    </a:ext>
                  </a:extLst>
                </a:gridCol>
                <a:gridCol w="1436506">
                  <a:extLst>
                    <a:ext uri="{9D8B030D-6E8A-4147-A177-3AD203B41FA5}">
                      <a16:colId xmlns:a16="http://schemas.microsoft.com/office/drawing/2014/main" val="132180592"/>
                    </a:ext>
                  </a:extLst>
                </a:gridCol>
                <a:gridCol w="2028008">
                  <a:extLst>
                    <a:ext uri="{9D8B030D-6E8A-4147-A177-3AD203B41FA5}">
                      <a16:colId xmlns:a16="http://schemas.microsoft.com/office/drawing/2014/main" val="3422043835"/>
                    </a:ext>
                  </a:extLst>
                </a:gridCol>
                <a:gridCol w="1661186">
                  <a:extLst>
                    <a:ext uri="{9D8B030D-6E8A-4147-A177-3AD203B41FA5}">
                      <a16:colId xmlns:a16="http://schemas.microsoft.com/office/drawing/2014/main" val="1586786752"/>
                    </a:ext>
                  </a:extLst>
                </a:gridCol>
                <a:gridCol w="2626443">
                  <a:extLst>
                    <a:ext uri="{9D8B030D-6E8A-4147-A177-3AD203B41FA5}">
                      <a16:colId xmlns:a16="http://schemas.microsoft.com/office/drawing/2014/main" val="1753139463"/>
                    </a:ext>
                  </a:extLst>
                </a:gridCol>
                <a:gridCol w="2153177">
                  <a:extLst>
                    <a:ext uri="{9D8B030D-6E8A-4147-A177-3AD203B41FA5}">
                      <a16:colId xmlns:a16="http://schemas.microsoft.com/office/drawing/2014/main" val="1991214686"/>
                    </a:ext>
                  </a:extLst>
                </a:gridCol>
              </a:tblGrid>
              <a:tr h="114539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Doza 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Booster 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R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Booster</a:t>
                      </a:r>
                      <a:r>
                        <a:rPr lang="en-US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o-RO" sz="24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o-MD" sz="24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Total doze administrate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</a:rPr>
                        <a:t>Doze recepționate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6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E5EA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4586806"/>
                  </a:ext>
                </a:extLst>
              </a:tr>
              <a:tr h="9063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AstraZeneca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297209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285833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7651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590693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010636"/>
                  </a:ext>
                </a:extLst>
              </a:tr>
              <a:tr h="966463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Gam</a:t>
                      </a:r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-COVID-VAC (Sputnik-V)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114041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112053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42166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268260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049650"/>
                  </a:ext>
                </a:extLst>
              </a:tr>
              <a:tr h="826478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Janssen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301473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302065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302500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3327321"/>
                  </a:ext>
                </a:extLst>
              </a:tr>
              <a:tr h="867330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Moderna - mRNA-1273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25397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21548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120508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167453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381600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25955"/>
                  </a:ext>
                </a:extLst>
              </a:tr>
              <a:tr h="907682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Pfizer/BioNTech - Comirnaty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256754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247906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162804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682289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1082250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5887795"/>
                  </a:ext>
                </a:extLst>
              </a:tr>
              <a:tr h="753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Sinopharm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47467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45640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95113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2897479"/>
                  </a:ext>
                </a:extLst>
              </a:tr>
              <a:tr h="878541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Sinovac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60496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58492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6373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125361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170000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3632463"/>
                  </a:ext>
                </a:extLst>
              </a:tr>
              <a:tr h="632035">
                <a:tc>
                  <a:txBody>
                    <a:bodyPr/>
                    <a:lstStyle/>
                    <a:p>
                      <a:pPr algn="ctr" rtl="0" fontAlgn="ctr"/>
                      <a:r>
                        <a:rPr lang="ro-MD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1102837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771488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342084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14825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2231234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2978850</a:t>
                      </a:r>
                    </a:p>
                  </a:txBody>
                  <a:tcPr marL="7620" marR="7620" marT="762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48482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10B6F4"/>
      </a:accent1>
      <a:accent2>
        <a:srgbClr val="3C78C3"/>
      </a:accent2>
      <a:accent3>
        <a:srgbClr val="9F52D0"/>
      </a:accent3>
      <a:accent4>
        <a:srgbClr val="D64198"/>
      </a:accent4>
      <a:accent5>
        <a:srgbClr val="DA2228"/>
      </a:accent5>
      <a:accent6>
        <a:srgbClr val="F18318"/>
      </a:accent6>
      <a:hlink>
        <a:srgbClr val="38DDEC"/>
      </a:hlink>
      <a:folHlink>
        <a:srgbClr val="A8DEE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CB9708-C445-4049-9D7F-4C8684E69AF3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49375</TotalTime>
  <Words>494</Words>
  <Application>Microsoft Office PowerPoint</Application>
  <PresentationFormat>Particularizare</PresentationFormat>
  <Paragraphs>238</Paragraphs>
  <Slides>12</Slides>
  <Notes>7</Notes>
  <HiddenSlides>0</HiddenSlides>
  <MMClips>0</MMClips>
  <ScaleCrop>false</ScaleCrop>
  <HeadingPairs>
    <vt:vector size="6" baseType="variant">
      <vt:variant>
        <vt:lpstr>Fonturi utilizate</vt:lpstr>
      </vt:variant>
      <vt:variant>
        <vt:i4>15</vt:i4>
      </vt:variant>
      <vt:variant>
        <vt:lpstr>Temă</vt:lpstr>
      </vt:variant>
      <vt:variant>
        <vt:i4>2</vt:i4>
      </vt:variant>
      <vt:variant>
        <vt:lpstr>Titluri diapozitive</vt:lpstr>
      </vt:variant>
      <vt:variant>
        <vt:i4>12</vt:i4>
      </vt:variant>
    </vt:vector>
  </HeadingPairs>
  <TitlesOfParts>
    <vt:vector size="29" baseType="lpstr">
      <vt:lpstr>Arial</vt:lpstr>
      <vt:lpstr>Calibri</vt:lpstr>
      <vt:lpstr>Calibri Light</vt:lpstr>
      <vt:lpstr>Heebo Regular Bold</vt:lpstr>
      <vt:lpstr>Helvetica Neue</vt:lpstr>
      <vt:lpstr>Helvetica Neue Light</vt:lpstr>
      <vt:lpstr>Helvetica Neue Medium</vt:lpstr>
      <vt:lpstr>Montserrat Black</vt:lpstr>
      <vt:lpstr>Montserrat Bold</vt:lpstr>
      <vt:lpstr>Open Sans</vt:lpstr>
      <vt:lpstr>Open Sans SemiBold</vt:lpstr>
      <vt:lpstr>Rockwell</vt:lpstr>
      <vt:lpstr>Times New Roman</vt:lpstr>
      <vt:lpstr>Wingdings</vt:lpstr>
      <vt:lpstr>YACkoCJbd3A 0</vt:lpstr>
      <vt:lpstr>White</vt:lpstr>
      <vt:lpstr>Atlas</vt:lpstr>
      <vt:lpstr>Prezentare PowerPoint</vt:lpstr>
      <vt:lpstr>Prezentare PowerPoint</vt:lpstr>
      <vt:lpstr>Progresul vaccinării  13.11.2022</vt:lpstr>
      <vt:lpstr>Prezentare PowerPoint</vt:lpstr>
      <vt:lpstr>Prezentare PowerPoint</vt:lpstr>
      <vt:lpstr>Prezentare PowerPoint</vt:lpstr>
      <vt:lpstr>Vaccinarea anti-COVID-19 în rândul persoanelor refugiate</vt:lpstr>
      <vt:lpstr>Prezentare PowerPoint</vt:lpstr>
      <vt:lpstr>Prezentare PowerPoint</vt:lpstr>
      <vt:lpstr>Prezentare PowerPoint</vt:lpstr>
      <vt:lpstr>Prezentare PowerPoint</vt:lpstr>
      <vt:lpstr>Prezentare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Prezentarea Informațiilor actualizate</dc:title>
  <dc:creator>Ceban Alexei</dc:creator>
  <cp:lastModifiedBy>Roman Coretchi</cp:lastModifiedBy>
  <cp:revision>1279</cp:revision>
  <cp:lastPrinted>2022-04-22T05:40:43Z</cp:lastPrinted>
  <dcterms:modified xsi:type="dcterms:W3CDTF">2022-11-14T14:26:27Z</dcterms:modified>
</cp:coreProperties>
</file>