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5407" autoAdjust="0"/>
  </p:normalViewPr>
  <p:slideViewPr>
    <p:cSldViewPr snapToGrid="0">
      <p:cViewPr varScale="1">
        <p:scale>
          <a:sx n="58" d="100"/>
          <a:sy n="58" d="100"/>
        </p:scale>
        <p:origin x="144" y="90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47.390455557634162</c:v>
                </c:pt>
                <c:pt idx="1">
                  <c:v>38.816103412596796</c:v>
                </c:pt>
                <c:pt idx="2">
                  <c:v>35.918666941382511</c:v>
                </c:pt>
                <c:pt idx="3">
                  <c:v>31.905298759864714</c:v>
                </c:pt>
                <c:pt idx="4">
                  <c:v>31.424890441843896</c:v>
                </c:pt>
                <c:pt idx="5">
                  <c:v>31.29920342851819</c:v>
                </c:pt>
                <c:pt idx="6">
                  <c:v>31.176725581761939</c:v>
                </c:pt>
                <c:pt idx="7">
                  <c:v>31.417174130887226</c:v>
                </c:pt>
                <c:pt idx="8">
                  <c:v>30.499604454451408</c:v>
                </c:pt>
                <c:pt idx="9">
                  <c:v>30.83173996175908</c:v>
                </c:pt>
                <c:pt idx="10">
                  <c:v>29.2293094359515</c:v>
                </c:pt>
                <c:pt idx="11">
                  <c:v>29.184277261200336</c:v>
                </c:pt>
                <c:pt idx="12">
                  <c:v>28.543194755668139</c:v>
                </c:pt>
                <c:pt idx="13">
                  <c:v>28.102926337033303</c:v>
                </c:pt>
                <c:pt idx="14">
                  <c:v>27.809095308474046</c:v>
                </c:pt>
                <c:pt idx="15">
                  <c:v>27.304505594194133</c:v>
                </c:pt>
                <c:pt idx="16">
                  <c:v>28.131202787416644</c:v>
                </c:pt>
                <c:pt idx="17">
                  <c:v>27.028365983467328</c:v>
                </c:pt>
                <c:pt idx="18">
                  <c:v>26.647080674028302</c:v>
                </c:pt>
                <c:pt idx="19">
                  <c:v>26.534313166989481</c:v>
                </c:pt>
                <c:pt idx="20">
                  <c:v>26.198187409846774</c:v>
                </c:pt>
                <c:pt idx="21">
                  <c:v>25.568946410195519</c:v>
                </c:pt>
                <c:pt idx="22">
                  <c:v>26.34198994715814</c:v>
                </c:pt>
                <c:pt idx="23">
                  <c:v>25.445367013604645</c:v>
                </c:pt>
                <c:pt idx="24">
                  <c:v>24.739791833466775</c:v>
                </c:pt>
                <c:pt idx="25">
                  <c:v>24.771032317152951</c:v>
                </c:pt>
                <c:pt idx="26">
                  <c:v>24.904993039093952</c:v>
                </c:pt>
                <c:pt idx="27">
                  <c:v>24.612875371773963</c:v>
                </c:pt>
                <c:pt idx="28">
                  <c:v>24.469236925104738</c:v>
                </c:pt>
                <c:pt idx="29">
                  <c:v>24.293754953454322</c:v>
                </c:pt>
                <c:pt idx="30">
                  <c:v>23.760696744138944</c:v>
                </c:pt>
                <c:pt idx="31">
                  <c:v>23.463415880804519</c:v>
                </c:pt>
                <c:pt idx="32">
                  <c:v>23.114811146505339</c:v>
                </c:pt>
                <c:pt idx="33">
                  <c:v>21.319567995589747</c:v>
                </c:pt>
                <c:pt idx="34">
                  <c:v>21.55831953827569</c:v>
                </c:pt>
                <c:pt idx="35">
                  <c:v>19.118445014308545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46.069917747376429</c:v>
                </c:pt>
                <c:pt idx="1">
                  <c:v>37.635655801603541</c:v>
                </c:pt>
                <c:pt idx="2">
                  <c:v>35.093231688472237</c:v>
                </c:pt>
                <c:pt idx="3">
                  <c:v>31.283522940794644</c:v>
                </c:pt>
                <c:pt idx="4">
                  <c:v>30.780717764525605</c:v>
                </c:pt>
                <c:pt idx="5">
                  <c:v>30.353565938417105</c:v>
                </c:pt>
                <c:pt idx="6">
                  <c:v>30.399400997024689</c:v>
                </c:pt>
                <c:pt idx="7">
                  <c:v>30.15397363755492</c:v>
                </c:pt>
                <c:pt idx="8">
                  <c:v>29.51175480232865</c:v>
                </c:pt>
                <c:pt idx="9">
                  <c:v>29.832261428819745</c:v>
                </c:pt>
                <c:pt idx="10">
                  <c:v>28.72746441750132</c:v>
                </c:pt>
                <c:pt idx="11">
                  <c:v>28.291420118343197</c:v>
                </c:pt>
                <c:pt idx="12">
                  <c:v>27.979512588901724</c:v>
                </c:pt>
                <c:pt idx="13">
                  <c:v>27.386907701225926</c:v>
                </c:pt>
                <c:pt idx="14">
                  <c:v>27.053114822710807</c:v>
                </c:pt>
                <c:pt idx="15">
                  <c:v>26.777139401270034</c:v>
                </c:pt>
                <c:pt idx="16">
                  <c:v>27.522883376886721</c:v>
                </c:pt>
                <c:pt idx="17">
                  <c:v>26.1932397237006</c:v>
                </c:pt>
                <c:pt idx="18">
                  <c:v>25.836625806233748</c:v>
                </c:pt>
                <c:pt idx="19">
                  <c:v>25.751015912802401</c:v>
                </c:pt>
                <c:pt idx="20">
                  <c:v>25.343602863130393</c:v>
                </c:pt>
                <c:pt idx="21">
                  <c:v>25.065305153170272</c:v>
                </c:pt>
                <c:pt idx="22">
                  <c:v>25.591248872277355</c:v>
                </c:pt>
                <c:pt idx="23">
                  <c:v>24.632596577398356</c:v>
                </c:pt>
                <c:pt idx="24">
                  <c:v>24.199051548931454</c:v>
                </c:pt>
                <c:pt idx="25">
                  <c:v>23.809368049195342</c:v>
                </c:pt>
                <c:pt idx="26">
                  <c:v>24.159987959513867</c:v>
                </c:pt>
                <c:pt idx="27">
                  <c:v>23.705267197543893</c:v>
                </c:pt>
                <c:pt idx="28">
                  <c:v>23.428894223979661</c:v>
                </c:pt>
                <c:pt idx="29">
                  <c:v>23.603293795252746</c:v>
                </c:pt>
                <c:pt idx="30">
                  <c:v>23.293584485290395</c:v>
                </c:pt>
                <c:pt idx="31">
                  <c:v>22.933118658795269</c:v>
                </c:pt>
                <c:pt idx="32">
                  <c:v>22.81767807907487</c:v>
                </c:pt>
                <c:pt idx="33">
                  <c:v>20.746986744180219</c:v>
                </c:pt>
                <c:pt idx="34">
                  <c:v>20.580734642745291</c:v>
                </c:pt>
                <c:pt idx="35">
                  <c:v>18.8545731594009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Foaie1!$B$68:$B$97</c:f>
              <c:strCache>
                <c:ptCount val="30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  <c:pt idx="24">
                  <c:v>21-27.11.2022</c:v>
                </c:pt>
                <c:pt idx="25">
                  <c:v>28.11-04.12.2022</c:v>
                </c:pt>
                <c:pt idx="26">
                  <c:v>05-11.12.2022</c:v>
                </c:pt>
                <c:pt idx="27">
                  <c:v>12-18.12.2022</c:v>
                </c:pt>
                <c:pt idx="28">
                  <c:v>19-25.12.2022</c:v>
                </c:pt>
                <c:pt idx="29">
                  <c:v>26.12.22-01.01.2023</c:v>
                </c:pt>
              </c:strCache>
            </c:strRef>
          </c:cat>
          <c:val>
            <c:numRef>
              <c:f>Foaie1!$C$68:$C$97</c:f>
              <c:numCache>
                <c:formatCode>General</c:formatCode>
                <c:ptCount val="30"/>
                <c:pt idx="0">
                  <c:v>354</c:v>
                </c:pt>
                <c:pt idx="1">
                  <c:v>259</c:v>
                </c:pt>
                <c:pt idx="2">
                  <c:v>264</c:v>
                </c:pt>
                <c:pt idx="3">
                  <c:v>277</c:v>
                </c:pt>
                <c:pt idx="4">
                  <c:v>383</c:v>
                </c:pt>
                <c:pt idx="5">
                  <c:v>421</c:v>
                </c:pt>
                <c:pt idx="6">
                  <c:v>746</c:v>
                </c:pt>
                <c:pt idx="7" formatCode="0">
                  <c:v>619</c:v>
                </c:pt>
                <c:pt idx="8" formatCode="0">
                  <c:v>708</c:v>
                </c:pt>
                <c:pt idx="9">
                  <c:v>669</c:v>
                </c:pt>
                <c:pt idx="10">
                  <c:v>559</c:v>
                </c:pt>
                <c:pt idx="11">
                  <c:v>565</c:v>
                </c:pt>
                <c:pt idx="12">
                  <c:v>322</c:v>
                </c:pt>
                <c:pt idx="13">
                  <c:v>464</c:v>
                </c:pt>
                <c:pt idx="14">
                  <c:v>309</c:v>
                </c:pt>
                <c:pt idx="15">
                  <c:v>254</c:v>
                </c:pt>
                <c:pt idx="16">
                  <c:v>231</c:v>
                </c:pt>
                <c:pt idx="17">
                  <c:v>183</c:v>
                </c:pt>
                <c:pt idx="18">
                  <c:v>174</c:v>
                </c:pt>
                <c:pt idx="19">
                  <c:v>218</c:v>
                </c:pt>
                <c:pt idx="20">
                  <c:v>263</c:v>
                </c:pt>
                <c:pt idx="21">
                  <c:v>297</c:v>
                </c:pt>
                <c:pt idx="22">
                  <c:v>352</c:v>
                </c:pt>
                <c:pt idx="23">
                  <c:v>374</c:v>
                </c:pt>
                <c:pt idx="24">
                  <c:v>397</c:v>
                </c:pt>
                <c:pt idx="25">
                  <c:v>390</c:v>
                </c:pt>
                <c:pt idx="26">
                  <c:v>309</c:v>
                </c:pt>
                <c:pt idx="27">
                  <c:v>353</c:v>
                </c:pt>
                <c:pt idx="28">
                  <c:v>215</c:v>
                </c:pt>
                <c:pt idx="29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Foaie1!$B$68:$B$97</c:f>
              <c:strCache>
                <c:ptCount val="30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  <c:pt idx="24">
                  <c:v>21-27.11.2022</c:v>
                </c:pt>
                <c:pt idx="25">
                  <c:v>28.11-04.12.2022</c:v>
                </c:pt>
                <c:pt idx="26">
                  <c:v>05-11.12.2022</c:v>
                </c:pt>
                <c:pt idx="27">
                  <c:v>12-18.12.2022</c:v>
                </c:pt>
                <c:pt idx="28">
                  <c:v>19-25.12.2022</c:v>
                </c:pt>
                <c:pt idx="29">
                  <c:v>26.12.22-01.01.2023</c:v>
                </c:pt>
              </c:strCache>
            </c:strRef>
          </c:cat>
          <c:val>
            <c:numRef>
              <c:f>Foaie1!$D$68:$D$97</c:f>
              <c:numCache>
                <c:formatCode>General</c:formatCode>
                <c:ptCount val="30"/>
                <c:pt idx="0">
                  <c:v>557</c:v>
                </c:pt>
                <c:pt idx="1">
                  <c:v>624</c:v>
                </c:pt>
                <c:pt idx="2">
                  <c:v>783</c:v>
                </c:pt>
                <c:pt idx="3">
                  <c:v>505</c:v>
                </c:pt>
                <c:pt idx="4">
                  <c:v>313</c:v>
                </c:pt>
                <c:pt idx="5">
                  <c:v>270</c:v>
                </c:pt>
                <c:pt idx="6">
                  <c:v>356</c:v>
                </c:pt>
                <c:pt idx="7" formatCode="0">
                  <c:v>415</c:v>
                </c:pt>
                <c:pt idx="8">
                  <c:v>478</c:v>
                </c:pt>
                <c:pt idx="9">
                  <c:v>544</c:v>
                </c:pt>
                <c:pt idx="10">
                  <c:v>484</c:v>
                </c:pt>
                <c:pt idx="11">
                  <c:v>633</c:v>
                </c:pt>
                <c:pt idx="12">
                  <c:v>477</c:v>
                </c:pt>
                <c:pt idx="13">
                  <c:v>446</c:v>
                </c:pt>
                <c:pt idx="14">
                  <c:v>318</c:v>
                </c:pt>
                <c:pt idx="15">
                  <c:v>294</c:v>
                </c:pt>
                <c:pt idx="16">
                  <c:v>286</c:v>
                </c:pt>
                <c:pt idx="17">
                  <c:v>211</c:v>
                </c:pt>
                <c:pt idx="18">
                  <c:v>213</c:v>
                </c:pt>
                <c:pt idx="19">
                  <c:v>197</c:v>
                </c:pt>
                <c:pt idx="20">
                  <c:v>207</c:v>
                </c:pt>
                <c:pt idx="21">
                  <c:v>170</c:v>
                </c:pt>
                <c:pt idx="22">
                  <c:v>213</c:v>
                </c:pt>
                <c:pt idx="23">
                  <c:v>265</c:v>
                </c:pt>
                <c:pt idx="24">
                  <c:v>224</c:v>
                </c:pt>
                <c:pt idx="25">
                  <c:v>256</c:v>
                </c:pt>
                <c:pt idx="26">
                  <c:v>232</c:v>
                </c:pt>
                <c:pt idx="27">
                  <c:v>279</c:v>
                </c:pt>
                <c:pt idx="28">
                  <c:v>237</c:v>
                </c:pt>
                <c:pt idx="29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Foaie1!$B$68:$B$97</c:f>
              <c:strCache>
                <c:ptCount val="30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  <c:pt idx="24">
                  <c:v>21-27.11.2022</c:v>
                </c:pt>
                <c:pt idx="25">
                  <c:v>28.11-04.12.2022</c:v>
                </c:pt>
                <c:pt idx="26">
                  <c:v>05-11.12.2022</c:v>
                </c:pt>
                <c:pt idx="27">
                  <c:v>12-18.12.2022</c:v>
                </c:pt>
                <c:pt idx="28">
                  <c:v>19-25.12.2022</c:v>
                </c:pt>
                <c:pt idx="29">
                  <c:v>26.12.22-01.01.2023</c:v>
                </c:pt>
              </c:strCache>
            </c:strRef>
          </c:cat>
          <c:val>
            <c:numRef>
              <c:f>Foaie1!$E$68:$E$97</c:f>
              <c:numCache>
                <c:formatCode>General</c:formatCode>
                <c:ptCount val="30"/>
                <c:pt idx="0">
                  <c:v>1006</c:v>
                </c:pt>
                <c:pt idx="1">
                  <c:v>775</c:v>
                </c:pt>
                <c:pt idx="2">
                  <c:v>868</c:v>
                </c:pt>
                <c:pt idx="3">
                  <c:v>1023</c:v>
                </c:pt>
                <c:pt idx="4">
                  <c:v>1623</c:v>
                </c:pt>
                <c:pt idx="5">
                  <c:v>1627</c:v>
                </c:pt>
                <c:pt idx="6">
                  <c:v>2116</c:v>
                </c:pt>
                <c:pt idx="7" formatCode="0">
                  <c:v>3942</c:v>
                </c:pt>
                <c:pt idx="8">
                  <c:v>1670</c:v>
                </c:pt>
                <c:pt idx="9">
                  <c:v>2448</c:v>
                </c:pt>
                <c:pt idx="10">
                  <c:v>2041</c:v>
                </c:pt>
                <c:pt idx="11">
                  <c:v>2218</c:v>
                </c:pt>
                <c:pt idx="12">
                  <c:v>1173</c:v>
                </c:pt>
                <c:pt idx="13">
                  <c:v>1382</c:v>
                </c:pt>
                <c:pt idx="14">
                  <c:v>1093</c:v>
                </c:pt>
                <c:pt idx="15">
                  <c:v>984</c:v>
                </c:pt>
                <c:pt idx="16">
                  <c:v>504</c:v>
                </c:pt>
                <c:pt idx="17">
                  <c:v>460</c:v>
                </c:pt>
                <c:pt idx="18">
                  <c:v>473</c:v>
                </c:pt>
                <c:pt idx="19">
                  <c:v>702</c:v>
                </c:pt>
                <c:pt idx="20">
                  <c:v>810</c:v>
                </c:pt>
                <c:pt idx="21">
                  <c:v>996</c:v>
                </c:pt>
                <c:pt idx="22">
                  <c:v>1377</c:v>
                </c:pt>
                <c:pt idx="23">
                  <c:v>1520</c:v>
                </c:pt>
                <c:pt idx="24">
                  <c:v>1344</c:v>
                </c:pt>
                <c:pt idx="25">
                  <c:v>1450</c:v>
                </c:pt>
                <c:pt idx="26">
                  <c:v>1255</c:v>
                </c:pt>
                <c:pt idx="27">
                  <c:v>1247</c:v>
                </c:pt>
                <c:pt idx="28">
                  <c:v>954</c:v>
                </c:pt>
                <c:pt idx="29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Booster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Foaie1!$B$68:$B$97</c:f>
              <c:strCache>
                <c:ptCount val="30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  <c:pt idx="24">
                  <c:v>21-27.11.2022</c:v>
                </c:pt>
                <c:pt idx="25">
                  <c:v>28.11-04.12.2022</c:v>
                </c:pt>
                <c:pt idx="26">
                  <c:v>05-11.12.2022</c:v>
                </c:pt>
                <c:pt idx="27">
                  <c:v>12-18.12.2022</c:v>
                </c:pt>
                <c:pt idx="28">
                  <c:v>19-25.12.2022</c:v>
                </c:pt>
                <c:pt idx="29">
                  <c:v>26.12.22-01.01.2023</c:v>
                </c:pt>
              </c:strCache>
            </c:strRef>
          </c:cat>
          <c:val>
            <c:numRef>
              <c:f>Foaie1!$F$68:$F$97</c:f>
              <c:numCache>
                <c:formatCode>General</c:formatCode>
                <c:ptCount val="30"/>
                <c:pt idx="8">
                  <c:v>2508</c:v>
                </c:pt>
                <c:pt idx="9">
                  <c:v>1598</c:v>
                </c:pt>
                <c:pt idx="10">
                  <c:v>1466</c:v>
                </c:pt>
                <c:pt idx="11">
                  <c:v>1102</c:v>
                </c:pt>
                <c:pt idx="12">
                  <c:v>584</c:v>
                </c:pt>
                <c:pt idx="13">
                  <c:v>847</c:v>
                </c:pt>
                <c:pt idx="14">
                  <c:v>600</c:v>
                </c:pt>
                <c:pt idx="15">
                  <c:v>542</c:v>
                </c:pt>
                <c:pt idx="16">
                  <c:v>927</c:v>
                </c:pt>
                <c:pt idx="17">
                  <c:v>207</c:v>
                </c:pt>
                <c:pt idx="18">
                  <c:v>315</c:v>
                </c:pt>
                <c:pt idx="19">
                  <c:v>361</c:v>
                </c:pt>
                <c:pt idx="20">
                  <c:v>796</c:v>
                </c:pt>
                <c:pt idx="21">
                  <c:v>1078</c:v>
                </c:pt>
                <c:pt idx="22">
                  <c:v>1148</c:v>
                </c:pt>
                <c:pt idx="23">
                  <c:v>1191</c:v>
                </c:pt>
                <c:pt idx="24">
                  <c:v>1351</c:v>
                </c:pt>
                <c:pt idx="25">
                  <c:v>1251</c:v>
                </c:pt>
                <c:pt idx="26">
                  <c:v>891</c:v>
                </c:pt>
                <c:pt idx="27">
                  <c:v>559</c:v>
                </c:pt>
                <c:pt idx="28">
                  <c:v>361</c:v>
                </c:pt>
                <c:pt idx="29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4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132</a:t>
          </a:r>
          <a:endParaRPr lang="ru-RU" sz="5400" b="1" kern="1200" noProof="0" dirty="0">
            <a:solidFill>
              <a:schemeClr val="tx1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235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1287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1.074.807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611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309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9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 custLinFactNeighborX="556" custLinFactNeighborY="2780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38506" y="110598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4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132</a:t>
          </a:r>
          <a:endParaRPr lang="ru-RU" sz="5400" b="1" kern="1200" noProof="0" dirty="0">
            <a:solidFill>
              <a:schemeClr val="tx1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38506" y="110598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235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611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309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4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9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1287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1.074.807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898102" y="4686500"/>
            <a:ext cx="4939560" cy="4439841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</a:t>
            </a:r>
            <a:endParaRPr kumimoji="0" lang="ro-MD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6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2.249.566</a:t>
            </a:r>
            <a:endParaRPr lang="ru-RU" sz="4000" dirty="0">
              <a:latin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en-US" sz="4000" spc="-39" noProof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3,16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R="0" lvl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19833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730451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altLang="zh-CN" sz="6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06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 – 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01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01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3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18332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89263"/>
              </p:ext>
            </p:extLst>
          </p:nvPr>
        </p:nvGraphicFramePr>
        <p:xfrm>
          <a:off x="1689100" y="3601984"/>
          <a:ext cx="18884900" cy="4957613"/>
        </p:xfrm>
        <a:graphic>
          <a:graphicData uri="http://schemas.openxmlformats.org/drawingml/2006/table">
            <a:tbl>
              <a:tblPr/>
              <a:tblGrid>
                <a:gridCol w="1059249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4418582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511935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239555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269819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602726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783034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6087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551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75039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9231" y="2959019"/>
            <a:ext cx="13908046" cy="7961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o-MD" sz="4000" b="0" spc="-43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2.249.566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63660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70592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20904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99621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50177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20904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49566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50097</TotalTime>
  <Words>519</Words>
  <Application>Microsoft Office PowerPoint</Application>
  <PresentationFormat>Custom</PresentationFormat>
  <Paragraphs>246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PowerPoint Presentation</vt:lpstr>
      <vt:lpstr>PowerPoint Presentation</vt:lpstr>
      <vt:lpstr>Progresul vaccinării  01.01.2023</vt:lpstr>
      <vt:lpstr>PowerPoint Presentation</vt:lpstr>
      <vt:lpstr>PowerPoint Presentation</vt:lpstr>
      <vt:lpstr>PowerPoint Presentation</vt:lpstr>
      <vt:lpstr>Vaccinarea anti-COVID-19 în rândul persoanelor refugiate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Alex Rosca</cp:lastModifiedBy>
  <cp:revision>1339</cp:revision>
  <cp:lastPrinted>2023-01-03T07:40:21Z</cp:lastPrinted>
  <dcterms:modified xsi:type="dcterms:W3CDTF">2023-01-03T08:33:38Z</dcterms:modified>
</cp:coreProperties>
</file>