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tmp" ContentType="image/png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3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notesSlides/notesSlide12.xml" ContentType="application/vnd.openxmlformats-officedocument.presentationml.notesSlid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notesSlides/notesSlide13.xml" ContentType="application/vnd.openxmlformats-officedocument.presentationml.notesSlid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theme/themeOverride1.xml" ContentType="application/vnd.openxmlformats-officedocument.themeOverride+xml"/>
  <Override PartName="/ppt/notesSlides/notesSlide14.xml" ContentType="application/vnd.openxmlformats-officedocument.presentationml.notesSlid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theme/themeOverride2.xml" ContentType="application/vnd.openxmlformats-officedocument.themeOverr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notesSlides/notesSlide17.xml" ContentType="application/vnd.openxmlformats-officedocument.presentationml.notesSlide+xml"/>
  <Override PartName="/ppt/charts/chart11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theme/themeOverride3.xml" ContentType="application/vnd.openxmlformats-officedocument.themeOverride+xml"/>
  <Override PartName="/ppt/charts/chart12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theme/themeOverride4.xml" ContentType="application/vnd.openxmlformats-officedocument.themeOverride+xml"/>
  <Override PartName="/ppt/drawings/drawing1.xml" ContentType="application/vnd.openxmlformats-officedocument.drawingml.chartshapes+xml"/>
  <Override PartName="/ppt/charts/chart13.xml" ContentType="application/vnd.openxmlformats-officedocument.drawingml.chart+xml"/>
  <Override PartName="/ppt/charts/style13.xml" ContentType="application/vnd.ms-office.chartstyle+xml"/>
  <Override PartName="/ppt/charts/colors13.xml" ContentType="application/vnd.ms-office.chartcolorstyle+xml"/>
  <Override PartName="/ppt/theme/themeOverride5.xml" ContentType="application/vnd.openxmlformats-officedocument.themeOverride+xml"/>
  <Override PartName="/ppt/notesSlides/notesSlide18.xml" ContentType="application/vnd.openxmlformats-officedocument.presentationml.notesSlide+xml"/>
  <Override PartName="/ppt/charts/chart14.xml" ContentType="application/vnd.openxmlformats-officedocument.drawingml.chart+xml"/>
  <Override PartName="/ppt/theme/themeOverride6.xml" ContentType="application/vnd.openxmlformats-officedocument.themeOverride+xml"/>
  <Override PartName="/ppt/charts/chart15.xml" ContentType="application/vnd.openxmlformats-officedocument.drawingml.chart+xml"/>
  <Override PartName="/ppt/charts/style14.xml" ContentType="application/vnd.ms-office.chartstyle+xml"/>
  <Override PartName="/ppt/charts/colors14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9" r:id="rId2"/>
  </p:sldMasterIdLst>
  <p:notesMasterIdLst>
    <p:notesMasterId r:id="rId34"/>
  </p:notesMasterIdLst>
  <p:sldIdLst>
    <p:sldId id="504" r:id="rId3"/>
    <p:sldId id="573" r:id="rId4"/>
    <p:sldId id="269" r:id="rId5"/>
    <p:sldId id="402" r:id="rId6"/>
    <p:sldId id="505" r:id="rId7"/>
    <p:sldId id="574" r:id="rId8"/>
    <p:sldId id="572" r:id="rId9"/>
    <p:sldId id="532" r:id="rId10"/>
    <p:sldId id="561" r:id="rId11"/>
    <p:sldId id="407" r:id="rId12"/>
    <p:sldId id="409" r:id="rId13"/>
    <p:sldId id="349" r:id="rId14"/>
    <p:sldId id="387" r:id="rId15"/>
    <p:sldId id="571" r:id="rId16"/>
    <p:sldId id="451" r:id="rId17"/>
    <p:sldId id="552" r:id="rId18"/>
    <p:sldId id="270" r:id="rId19"/>
    <p:sldId id="256" r:id="rId20"/>
    <p:sldId id="506" r:id="rId21"/>
    <p:sldId id="283" r:id="rId22"/>
    <p:sldId id="259" r:id="rId23"/>
    <p:sldId id="278" r:id="rId24"/>
    <p:sldId id="279" r:id="rId25"/>
    <p:sldId id="281" r:id="rId26"/>
    <p:sldId id="508" r:id="rId27"/>
    <p:sldId id="509" r:id="rId28"/>
    <p:sldId id="262" r:id="rId29"/>
    <p:sldId id="263" r:id="rId30"/>
    <p:sldId id="267" r:id="rId31"/>
    <p:sldId id="268" r:id="rId32"/>
    <p:sldId id="353" r:id="rId33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1pPr>
    <a:lvl2pPr marL="0" marR="0" indent="2286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2pPr>
    <a:lvl3pPr marL="0" marR="0" indent="4572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3pPr>
    <a:lvl4pPr marL="0" marR="0" indent="6858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4pPr>
    <a:lvl5pPr marL="0" marR="0" indent="9144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5pPr>
    <a:lvl6pPr marL="0" marR="0" indent="11430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6pPr>
    <a:lvl7pPr marL="0" marR="0" indent="13716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7pPr>
    <a:lvl8pPr marL="0" marR="0" indent="16002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8pPr>
    <a:lvl9pPr marL="0" marR="0" indent="18288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9pPr>
  </p:defaultTextStyle>
  <p:extLst>
    <p:ext uri="{EFAFB233-063F-42B5-8137-9DF3F51BA10A}">
      <p15:sldGuideLst xmlns:p15="http://schemas.microsoft.com/office/powerpoint/2012/main">
        <p15:guide id="1" orient="horz" pos="623" userDrawn="1">
          <p15:clr>
            <a:srgbClr val="A4A3A4"/>
          </p15:clr>
        </p15:guide>
        <p15:guide id="2" pos="768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Daniel Ciubotaru" initials="DC" lastIdx="1" clrIdx="0">
    <p:extLst>
      <p:ext uri="{19B8F6BF-5375-455C-9EA6-DF929625EA0E}">
        <p15:presenceInfo xmlns:p15="http://schemas.microsoft.com/office/powerpoint/2012/main" userId="fc2ca31c654db164" providerId="Windows Live"/>
      </p:ext>
    </p:extLst>
  </p:cmAuthor>
  <p:cmAuthor id="2" name="Valentin Mita" initials="VM" lastIdx="2" clrIdx="1">
    <p:extLst>
      <p:ext uri="{19B8F6BF-5375-455C-9EA6-DF929625EA0E}">
        <p15:presenceInfo xmlns:p15="http://schemas.microsoft.com/office/powerpoint/2012/main" userId="54c71881a436c616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8F8F8"/>
    <a:srgbClr val="00B17E"/>
    <a:srgbClr val="1D46F3"/>
    <a:srgbClr val="FE0061"/>
    <a:srgbClr val="DA0010"/>
    <a:srgbClr val="ADA9BB"/>
    <a:srgbClr val="007949"/>
    <a:srgbClr val="C8C8C8"/>
    <a:srgbClr val="008E4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lumOff val="-13575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hueOff val="114395"/>
              <a:lumOff val="-24975"/>
            </a:schemeClr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E1E0DA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3">
              <a:hueOff val="362282"/>
              <a:satOff val="31803"/>
              <a:lumOff val="-18242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929292"/>
              </a:solidFill>
              <a:prstDash val="solid"/>
              <a:miter lim="400000"/>
            </a:ln>
          </a:left>
          <a:right>
            <a:ln w="12700" cap="flat">
              <a:solidFill>
                <a:srgbClr val="929292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929292"/>
              </a:solidFill>
              <a:prstDash val="solid"/>
              <a:miter lim="400000"/>
            </a:ln>
          </a:insideH>
          <a:insideV>
            <a:ln w="127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solidFill>
            <a:srgbClr val="017101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Helvetica Neue Light"/>
          <a:ea typeface="Helvetica Neue Light"/>
          <a:cs typeface="Helvetica Neue Light"/>
        </a:font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/>
      <a:tcStyle>
        <a:tcBdr/>
        <a:fill>
          <a:solidFill>
            <a:srgbClr val="EDEADD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9BA00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DADBDA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chemeClr val="accent6">
              <a:hueOff val="-146070"/>
              <a:satOff val="-10048"/>
              <a:lumOff val="-30626"/>
            </a:schemeClr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B5B5C1"/>
          </a:solidFill>
        </a:fill>
      </a:tcStyle>
    </a:wholeTbl>
    <a:band2H>
      <a:tcTxStyle/>
      <a:tcStyle>
        <a:tcBdr/>
        <a:fill>
          <a:solidFill>
            <a:srgbClr val="9A9AA5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85F"/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242" autoAdjust="0"/>
    <p:restoredTop sz="93842" autoAdjust="0"/>
  </p:normalViewPr>
  <p:slideViewPr>
    <p:cSldViewPr snapToGrid="0">
      <p:cViewPr varScale="1">
        <p:scale>
          <a:sx n="44" d="100"/>
          <a:sy n="44" d="100"/>
        </p:scale>
        <p:origin x="96" y="510"/>
      </p:cViewPr>
      <p:guideLst>
        <p:guide orient="horz" pos="623"/>
        <p:guide pos="76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25" d="100"/>
        <a:sy n="25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commentAuthors" Target="commentAuthor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.xlsx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3.xml"/><Relationship Id="rId2" Type="http://schemas.microsoft.com/office/2011/relationships/chartColorStyle" Target="colors11.xml"/><Relationship Id="rId1" Type="http://schemas.microsoft.com/office/2011/relationships/chartStyle" Target="style11.xml"/><Relationship Id="rId4" Type="http://schemas.openxmlformats.org/officeDocument/2006/relationships/oleObject" Target="file:///C:\Users\roman\OneDrive\&#1056;&#1072;&#1073;&#1086;&#1095;&#1080;&#1081;%20&#1089;&#1090;&#1086;&#1083;\Raport%20Briefing\AV%20pe%20gen.xlsx" TargetMode="Externa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4.xml"/><Relationship Id="rId2" Type="http://schemas.microsoft.com/office/2011/relationships/chartColorStyle" Target="colors12.xml"/><Relationship Id="rId1" Type="http://schemas.microsoft.com/office/2011/relationships/chartStyle" Target="style12.xml"/><Relationship Id="rId5" Type="http://schemas.openxmlformats.org/officeDocument/2006/relationships/chartUserShapes" Target="../drawings/drawing1.xml"/><Relationship Id="rId4" Type="http://schemas.openxmlformats.org/officeDocument/2006/relationships/package" Target="../embeddings/Microsoft_Excel_Worksheet7.xlsx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5.xml"/><Relationship Id="rId2" Type="http://schemas.microsoft.com/office/2011/relationships/chartColorStyle" Target="colors13.xml"/><Relationship Id="rId1" Type="http://schemas.microsoft.com/office/2011/relationships/chartStyle" Target="style13.xml"/><Relationship Id="rId4" Type="http://schemas.openxmlformats.org/officeDocument/2006/relationships/package" Target="../embeddings/Microsoft_Excel_Worksheet8.xlsx"/></Relationships>
</file>

<file path=ppt/charts/_rels/chart14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9.xlsx"/><Relationship Id="rId1" Type="http://schemas.openxmlformats.org/officeDocument/2006/relationships/themeOverride" Target="../theme/themeOverride6.xml"/></Relationships>
</file>

<file path=ppt/charts/_rels/chart1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0.xlsx"/><Relationship Id="rId2" Type="http://schemas.microsoft.com/office/2011/relationships/chartColorStyle" Target="colors14.xml"/><Relationship Id="rId1" Type="http://schemas.microsoft.com/office/2011/relationships/chartStyle" Target="style14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user\Desktop\Raport%20saptaminal\COVID_MDA_R0_AC_16.01.2022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7.xml"/><Relationship Id="rId1" Type="http://schemas.microsoft.com/office/2011/relationships/chartStyle" Target="style7.xml"/><Relationship Id="rId4" Type="http://schemas.openxmlformats.org/officeDocument/2006/relationships/oleObject" Target="file:///C:\Users\user\Desktop\Raport%20saptaminal\Decese%2009.01.2022.xlsx" TargetMode="Externa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8.xml"/><Relationship Id="rId1" Type="http://schemas.microsoft.com/office/2011/relationships/chartStyle" Target="style8.xml"/><Relationship Id="rId4" Type="http://schemas.openxmlformats.org/officeDocument/2006/relationships/oleObject" Target="file:///C:\Users\user\Desktop\Raport%20saptaminal\Decese%2009.01.2022.xlsx" TargetMode="Externa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7152230971128611E-2"/>
          <c:y val="8.0462956174863015E-2"/>
          <c:w val="0.94148096001043802"/>
          <c:h val="0.74854695765198753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20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AB21-4EFE-B1EF-D3ECB8CEB1A6}"/>
              </c:ext>
            </c:extLst>
          </c:dPt>
          <c:dPt>
            <c:idx val="36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2-AB21-4EFE-B1EF-D3ECB8CEB1A6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Sheet2!$R$4:$R$43</c:f>
              <c:strCache>
                <c:ptCount val="40"/>
                <c:pt idx="0">
                  <c:v>Franţa</c:v>
                </c:pt>
                <c:pt idx="1">
                  <c:v>Danemarca</c:v>
                </c:pt>
                <c:pt idx="2">
                  <c:v>Irlanda</c:v>
                </c:pt>
                <c:pt idx="3">
                  <c:v>Islanda</c:v>
                </c:pt>
                <c:pt idx="4">
                  <c:v>Portugalia</c:v>
                </c:pt>
                <c:pt idx="5">
                  <c:v>Muntenegru</c:v>
                </c:pt>
                <c:pt idx="6">
                  <c:v>Slovenia</c:v>
                </c:pt>
                <c:pt idx="7">
                  <c:v>Italia</c:v>
                </c:pt>
                <c:pt idx="8">
                  <c:v>Luxemburg</c:v>
                </c:pt>
                <c:pt idx="9">
                  <c:v>Spania</c:v>
                </c:pt>
                <c:pt idx="10">
                  <c:v>Grecia</c:v>
                </c:pt>
                <c:pt idx="11">
                  <c:v>Elveţia</c:v>
                </c:pt>
                <c:pt idx="12">
                  <c:v>Belgia</c:v>
                </c:pt>
                <c:pt idx="13">
                  <c:v>Olanda</c:v>
                </c:pt>
                <c:pt idx="14">
                  <c:v>Croaţia</c:v>
                </c:pt>
                <c:pt idx="15">
                  <c:v>Norvegia</c:v>
                </c:pt>
                <c:pt idx="16">
                  <c:v>Finlanda</c:v>
                </c:pt>
                <c:pt idx="17">
                  <c:v>Austria</c:v>
                </c:pt>
                <c:pt idx="18">
                  <c:v>Estonia</c:v>
                </c:pt>
                <c:pt idx="19">
                  <c:v>Regatul Unit</c:v>
                </c:pt>
                <c:pt idx="20">
                  <c:v>Europa</c:v>
                </c:pt>
                <c:pt idx="21">
                  <c:v>Serbia</c:v>
                </c:pt>
                <c:pt idx="22">
                  <c:v>Lituania</c:v>
                </c:pt>
                <c:pt idx="23">
                  <c:v>Suedia</c:v>
                </c:pt>
                <c:pt idx="24">
                  <c:v>Letonia</c:v>
                </c:pt>
                <c:pt idx="25">
                  <c:v>Malta</c:v>
                </c:pt>
                <c:pt idx="26">
                  <c:v>Cehia</c:v>
                </c:pt>
                <c:pt idx="27">
                  <c:v>Bulgaria</c:v>
                </c:pt>
                <c:pt idx="28">
                  <c:v>Germania</c:v>
                </c:pt>
                <c:pt idx="29">
                  <c:v>Macedonia de Nord</c:v>
                </c:pt>
                <c:pt idx="30">
                  <c:v>Ungaria</c:v>
                </c:pt>
                <c:pt idx="31">
                  <c:v>Albania</c:v>
                </c:pt>
                <c:pt idx="32">
                  <c:v>Bosnia si Hertegovina</c:v>
                </c:pt>
                <c:pt idx="33">
                  <c:v>România</c:v>
                </c:pt>
                <c:pt idx="34">
                  <c:v>Slovacia</c:v>
                </c:pt>
                <c:pt idx="35">
                  <c:v>Polonia</c:v>
                </c:pt>
                <c:pt idx="36">
                  <c:v>Moldova</c:v>
                </c:pt>
                <c:pt idx="37">
                  <c:v>Ucraina</c:v>
                </c:pt>
                <c:pt idx="38">
                  <c:v>Rusia</c:v>
                </c:pt>
                <c:pt idx="39">
                  <c:v>Bielorusia</c:v>
                </c:pt>
              </c:strCache>
            </c:strRef>
          </c:cat>
          <c:val>
            <c:numRef>
              <c:f>Sheet2!$U$4:$U$43</c:f>
              <c:numCache>
                <c:formatCode>0</c:formatCode>
                <c:ptCount val="40"/>
                <c:pt idx="0">
                  <c:v>3147.0071410391492</c:v>
                </c:pt>
                <c:pt idx="1">
                  <c:v>2594.7390201643989</c:v>
                </c:pt>
                <c:pt idx="2">
                  <c:v>2496.3491006393929</c:v>
                </c:pt>
                <c:pt idx="3">
                  <c:v>2474.0682711697204</c:v>
                </c:pt>
                <c:pt idx="4">
                  <c:v>2414.842442386825</c:v>
                </c:pt>
                <c:pt idx="5">
                  <c:v>2143.7849815660279</c:v>
                </c:pt>
                <c:pt idx="6">
                  <c:v>2047.0063644032011</c:v>
                </c:pt>
                <c:pt idx="7">
                  <c:v>2021.1483115008589</c:v>
                </c:pt>
                <c:pt idx="8">
                  <c:v>1735.6652162529456</c:v>
                </c:pt>
                <c:pt idx="9">
                  <c:v>1567.2465143888173</c:v>
                </c:pt>
                <c:pt idx="10">
                  <c:v>1481.4993115240547</c:v>
                </c:pt>
                <c:pt idx="11">
                  <c:v>1358.4702410523435</c:v>
                </c:pt>
                <c:pt idx="12">
                  <c:v>1348.6453678332939</c:v>
                </c:pt>
                <c:pt idx="13">
                  <c:v>1313.6111455560692</c:v>
                </c:pt>
                <c:pt idx="14">
                  <c:v>1274.6391084264637</c:v>
                </c:pt>
                <c:pt idx="15">
                  <c:v>1239.8517609358023</c:v>
                </c:pt>
                <c:pt idx="16">
                  <c:v>1181.3683981387771</c:v>
                </c:pt>
                <c:pt idx="17">
                  <c:v>1146.5213519900237</c:v>
                </c:pt>
                <c:pt idx="18">
                  <c:v>1097.9659766098605</c:v>
                </c:pt>
                <c:pt idx="19">
                  <c:v>1089.9296035683506</c:v>
                </c:pt>
                <c:pt idx="20">
                  <c:v>1015.2866901974188</c:v>
                </c:pt>
                <c:pt idx="21">
                  <c:v>988.12283265103338</c:v>
                </c:pt>
                <c:pt idx="22">
                  <c:v>955.72354819781651</c:v>
                </c:pt>
                <c:pt idx="23">
                  <c:v>865.25657097361557</c:v>
                </c:pt>
                <c:pt idx="24">
                  <c:v>859.8985143922298</c:v>
                </c:pt>
                <c:pt idx="25">
                  <c:v>749.73779476942855</c:v>
                </c:pt>
                <c:pt idx="26">
                  <c:v>634.22317135795163</c:v>
                </c:pt>
                <c:pt idx="27">
                  <c:v>585.20693663366876</c:v>
                </c:pt>
                <c:pt idx="28">
                  <c:v>546.10432449914651</c:v>
                </c:pt>
                <c:pt idx="29">
                  <c:v>536.08750207609103</c:v>
                </c:pt>
                <c:pt idx="30">
                  <c:v>457.85170414322687</c:v>
                </c:pt>
                <c:pt idx="31">
                  <c:v>450.51175531813067</c:v>
                </c:pt>
                <c:pt idx="32">
                  <c:v>368.87184488548075</c:v>
                </c:pt>
                <c:pt idx="33">
                  <c:v>309.30309507928087</c:v>
                </c:pt>
                <c:pt idx="34">
                  <c:v>305.54291153806099</c:v>
                </c:pt>
                <c:pt idx="35">
                  <c:v>264.23975205816902</c:v>
                </c:pt>
                <c:pt idx="36">
                  <c:v>233</c:v>
                </c:pt>
                <c:pt idx="37">
                  <c:v>119.97789184915646</c:v>
                </c:pt>
                <c:pt idx="38">
                  <c:v>104.55664551520573</c:v>
                </c:pt>
                <c:pt idx="39">
                  <c:v>77.843975980601684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B21-4EFE-B1EF-D3ECB8CEB1A6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023265568"/>
        <c:axId val="1023261304"/>
      </c:barChart>
      <c:catAx>
        <c:axId val="10232655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en-US"/>
          </a:p>
        </c:txPr>
        <c:crossAx val="1023261304"/>
        <c:crosses val="autoZero"/>
        <c:auto val="1"/>
        <c:lblAlgn val="ctr"/>
        <c:lblOffset val="100"/>
        <c:noMultiLvlLbl val="0"/>
      </c:catAx>
      <c:valAx>
        <c:axId val="1023261304"/>
        <c:scaling>
          <c:orientation val="minMax"/>
          <c:max val="30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en-US"/>
          </a:p>
        </c:txPr>
        <c:crossAx val="102326556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2400">
          <a:latin typeface="Times New Roman" panose="02020603050405020304" pitchFamily="18" charset="0"/>
          <a:cs typeface="Times New Roman" panose="02020603050405020304" pitchFamily="18" charset="0"/>
        </a:defRPr>
      </a:pPr>
      <a:endParaRPr lang="en-US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5">
                <a:lumMod val="20000"/>
                <a:lumOff val="8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8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Foaie1!$A$1:$A$8</c:f>
              <c:strCache>
                <c:ptCount val="8"/>
                <c:pt idx="0">
                  <c:v>Total </c:v>
                </c:pt>
                <c:pt idx="1">
                  <c:v>Pfizer/BioNTech - Comirnaty</c:v>
                </c:pt>
                <c:pt idx="2">
                  <c:v>AstraZeneca</c:v>
                </c:pt>
                <c:pt idx="3">
                  <c:v>Janssen</c:v>
                </c:pt>
                <c:pt idx="4">
                  <c:v>Sputnik-V</c:v>
                </c:pt>
                <c:pt idx="5">
                  <c:v>Sinovac</c:v>
                </c:pt>
                <c:pt idx="6">
                  <c:v>Sinopharm</c:v>
                </c:pt>
                <c:pt idx="7">
                  <c:v>Spikevax (Moderna)</c:v>
                </c:pt>
              </c:strCache>
            </c:strRef>
          </c:cat>
          <c:val>
            <c:numRef>
              <c:f>Foaie1!$B$1:$B$8</c:f>
              <c:numCache>
                <c:formatCode>General</c:formatCode>
                <c:ptCount val="8"/>
                <c:pt idx="0">
                  <c:v>2722440</c:v>
                </c:pt>
                <c:pt idx="1">
                  <c:v>926640</c:v>
                </c:pt>
                <c:pt idx="2">
                  <c:v>584500</c:v>
                </c:pt>
                <c:pt idx="3">
                  <c:v>302500</c:v>
                </c:pt>
                <c:pt idx="4">
                  <c:v>306000</c:v>
                </c:pt>
                <c:pt idx="5">
                  <c:v>170000</c:v>
                </c:pt>
                <c:pt idx="6">
                  <c:v>152000</c:v>
                </c:pt>
                <c:pt idx="7">
                  <c:v>280800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E1A-4C70-94CC-A4F9B266CB17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5"/>
        <c:axId val="716247288"/>
        <c:axId val="716249912"/>
      </c:barChart>
      <c:catAx>
        <c:axId val="71624728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8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en-US"/>
          </a:p>
        </c:txPr>
        <c:crossAx val="716249912"/>
        <c:crosses val="autoZero"/>
        <c:auto val="1"/>
        <c:lblAlgn val="ctr"/>
        <c:lblOffset val="100"/>
        <c:noMultiLvlLbl val="0"/>
      </c:catAx>
      <c:valAx>
        <c:axId val="716249912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71624728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D676-4A5C-9659-6573228138F4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D676-4A5C-9659-6573228138F4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3600" b="1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Foaie1!$B$12:$C$12</c:f>
              <c:strCache>
                <c:ptCount val="2"/>
                <c:pt idx="0">
                  <c:v>Femei</c:v>
                </c:pt>
                <c:pt idx="1">
                  <c:v>Bărbați</c:v>
                </c:pt>
              </c:strCache>
            </c:strRef>
          </c:cat>
          <c:val>
            <c:numRef>
              <c:f>Foaie1!$B$13:$C$13</c:f>
              <c:numCache>
                <c:formatCode>0</c:formatCode>
                <c:ptCount val="2"/>
                <c:pt idx="0">
                  <c:v>53.958622233673694</c:v>
                </c:pt>
                <c:pt idx="1">
                  <c:v>46.041377766326306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D676-4A5C-9659-6573228138F4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3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100"/>
      </a:pPr>
      <a:endParaRPr lang="en-US"/>
    </a:p>
  </c:txPr>
  <c:externalData r:id="rId4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3.5635235296292186E-2"/>
          <c:y val="3.6820759157822666E-2"/>
          <c:w val="0.96808029278030383"/>
          <c:h val="0.8156252139678192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Foaie1!$E$1</c:f>
              <c:strCache>
                <c:ptCount val="1"/>
                <c:pt idx="0">
                  <c:v>AV% I</c:v>
                </c:pt>
              </c:strCache>
            </c:strRef>
          </c:tx>
          <c:spPr>
            <a:solidFill>
              <a:srgbClr val="1F497D">
                <a:lumMod val="40000"/>
                <a:lumOff val="60000"/>
              </a:srgbClr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1.1737089201877935E-3"/>
                  <c:y val="6.793531752824275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1.3407699037620298E-2"/>
                      <c:h val="8.0462027844345543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14FB-433B-A48D-19C8525032D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400" b="0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Foaie1!$A$2:$A$9</c:f>
              <c:strCache>
                <c:ptCount val="8"/>
                <c:pt idx="0">
                  <c:v>12 - 17.</c:v>
                </c:pt>
                <c:pt idx="1">
                  <c:v>18-29</c:v>
                </c:pt>
                <c:pt idx="2">
                  <c:v>30-39</c:v>
                </c:pt>
                <c:pt idx="3">
                  <c:v>40-49</c:v>
                </c:pt>
                <c:pt idx="4">
                  <c:v>50-59</c:v>
                </c:pt>
                <c:pt idx="5">
                  <c:v>60-69</c:v>
                </c:pt>
                <c:pt idx="6">
                  <c:v>70-79</c:v>
                </c:pt>
                <c:pt idx="7">
                  <c:v>80+</c:v>
                </c:pt>
              </c:strCache>
            </c:strRef>
          </c:cat>
          <c:val>
            <c:numRef>
              <c:f>Foaie1!$E$2:$E$9</c:f>
              <c:numCache>
                <c:formatCode>0</c:formatCode>
                <c:ptCount val="8"/>
                <c:pt idx="0">
                  <c:v>2.5614454366505854</c:v>
                </c:pt>
                <c:pt idx="1">
                  <c:v>37.656850839910952</c:v>
                </c:pt>
                <c:pt idx="2">
                  <c:v>46.263684329874629</c:v>
                </c:pt>
                <c:pt idx="3">
                  <c:v>52.531189847296247</c:v>
                </c:pt>
                <c:pt idx="4">
                  <c:v>50.639515900551494</c:v>
                </c:pt>
                <c:pt idx="5">
                  <c:v>59.162841325030385</c:v>
                </c:pt>
                <c:pt idx="6">
                  <c:v>65.828959906700234</c:v>
                </c:pt>
                <c:pt idx="7">
                  <c:v>35.005600517456259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140-4D44-90EE-8064521A7A39}"/>
            </c:ext>
          </c:extLst>
        </c:ser>
        <c:ser>
          <c:idx val="1"/>
          <c:order val="1"/>
          <c:tx>
            <c:strRef>
              <c:f>Foaie1!$G$1</c:f>
              <c:strCache>
                <c:ptCount val="1"/>
                <c:pt idx="0">
                  <c:v>AV % cu schemă completă</c:v>
                </c:pt>
              </c:strCache>
            </c:strRef>
          </c:tx>
          <c:spPr>
            <a:solidFill>
              <a:srgbClr val="F79646">
                <a:lumMod val="60000"/>
                <a:lumOff val="40000"/>
              </a:srgbClr>
            </a:solidFill>
            <a:ln>
              <a:noFill/>
            </a:ln>
            <a:effectLst/>
          </c:spPr>
          <c:invertIfNegative val="0"/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B140-4D44-90EE-8064521A7A3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400" b="0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Foaie1!$A$2:$A$9</c:f>
              <c:strCache>
                <c:ptCount val="8"/>
                <c:pt idx="0">
                  <c:v>12 - 17.</c:v>
                </c:pt>
                <c:pt idx="1">
                  <c:v>18-29</c:v>
                </c:pt>
                <c:pt idx="2">
                  <c:v>30-39</c:v>
                </c:pt>
                <c:pt idx="3">
                  <c:v>40-49</c:v>
                </c:pt>
                <c:pt idx="4">
                  <c:v>50-59</c:v>
                </c:pt>
                <c:pt idx="5">
                  <c:v>60-69</c:v>
                </c:pt>
                <c:pt idx="6">
                  <c:v>70-79</c:v>
                </c:pt>
                <c:pt idx="7">
                  <c:v>80+</c:v>
                </c:pt>
              </c:strCache>
            </c:strRef>
          </c:cat>
          <c:val>
            <c:numRef>
              <c:f>Foaie1!$G$2:$G$9</c:f>
              <c:numCache>
                <c:formatCode>0</c:formatCode>
                <c:ptCount val="8"/>
                <c:pt idx="0">
                  <c:v>2.0234724790884706</c:v>
                </c:pt>
                <c:pt idx="1">
                  <c:v>35.52671523982999</c:v>
                </c:pt>
                <c:pt idx="2">
                  <c:v>44.250563792976614</c:v>
                </c:pt>
                <c:pt idx="3">
                  <c:v>50.680647581530991</c:v>
                </c:pt>
                <c:pt idx="4">
                  <c:v>49.044491849828134</c:v>
                </c:pt>
                <c:pt idx="5">
                  <c:v>57.6775132344562</c:v>
                </c:pt>
                <c:pt idx="6">
                  <c:v>64.39746270142652</c:v>
                </c:pt>
                <c:pt idx="7">
                  <c:v>33.603104737564486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140-4D44-90EE-8064521A7A39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axId val="610359608"/>
        <c:axId val="610354032"/>
      </c:barChart>
      <c:catAx>
        <c:axId val="61035960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800" b="0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en-US"/>
          </a:p>
        </c:txPr>
        <c:crossAx val="610354032"/>
        <c:crosses val="autoZero"/>
        <c:auto val="1"/>
        <c:lblAlgn val="ctr"/>
        <c:lblOffset val="100"/>
        <c:noMultiLvlLbl val="0"/>
      </c:catAx>
      <c:valAx>
        <c:axId val="610354032"/>
        <c:scaling>
          <c:orientation val="minMax"/>
        </c:scaling>
        <c:delete val="0"/>
        <c:axPos val="l"/>
        <c:numFmt formatCode="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3200" b="0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en-US"/>
          </a:p>
        </c:txPr>
        <c:crossAx val="61035960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32577859105639961"/>
          <c:y val="4.5286146296930223E-2"/>
          <c:w val="0.40648318608061323"/>
          <c:h val="7.2170489558370424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3200" b="0" i="0" u="none" strike="noStrike" kern="1200" baseline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3200">
          <a:solidFill>
            <a:schemeClr val="tx1"/>
          </a:solidFill>
          <a:latin typeface="Times New Roman" panose="02020603050405020304" pitchFamily="18" charset="0"/>
          <a:cs typeface="Times New Roman" panose="02020603050405020304" pitchFamily="18" charset="0"/>
        </a:defRPr>
      </a:pPr>
      <a:endParaRPr lang="en-US"/>
    </a:p>
  </c:txPr>
  <c:externalData r:id="rId4">
    <c:autoUpdate val="0"/>
  </c:externalData>
  <c:userShapes r:id="rId5"/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3.1551625962008986E-2"/>
          <c:y val="2.5230499104113888E-2"/>
          <c:w val="0.96844835848382915"/>
          <c:h val="0.8316827711734688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Foaie1!$C$1</c:f>
              <c:strCache>
                <c:ptCount val="1"/>
                <c:pt idx="0">
                  <c:v>Doza I</c:v>
                </c:pt>
              </c:strCache>
            </c:strRef>
          </c:tx>
          <c:spPr>
            <a:solidFill>
              <a:srgbClr val="FF644E">
                <a:lumMod val="60000"/>
                <a:lumOff val="40000"/>
              </a:srgb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Foaie1!$B$2:$B$47</c:f>
              <c:strCache>
                <c:ptCount val="46"/>
                <c:pt idx="0">
                  <c:v>02-07.03.21</c:v>
                </c:pt>
                <c:pt idx="1">
                  <c:v>08-14.03.21</c:v>
                </c:pt>
                <c:pt idx="2">
                  <c:v>15-21.03.21</c:v>
                </c:pt>
                <c:pt idx="3">
                  <c:v>22-28.03.21</c:v>
                </c:pt>
                <c:pt idx="4">
                  <c:v>29.03-04.04.21</c:v>
                </c:pt>
                <c:pt idx="5">
                  <c:v>05-11.04.21</c:v>
                </c:pt>
                <c:pt idx="6">
                  <c:v>12-18.04.21</c:v>
                </c:pt>
                <c:pt idx="7">
                  <c:v>19-25.04.21</c:v>
                </c:pt>
                <c:pt idx="8">
                  <c:v>26.04-02.05.21</c:v>
                </c:pt>
                <c:pt idx="9">
                  <c:v>03-09.05.21</c:v>
                </c:pt>
                <c:pt idx="10">
                  <c:v>10-16.05.21</c:v>
                </c:pt>
                <c:pt idx="11">
                  <c:v>17-23.05.21</c:v>
                </c:pt>
                <c:pt idx="12">
                  <c:v>24-30.05.21</c:v>
                </c:pt>
                <c:pt idx="13">
                  <c:v>31.05-06.06.21</c:v>
                </c:pt>
                <c:pt idx="14">
                  <c:v>07-13.06.21</c:v>
                </c:pt>
                <c:pt idx="15">
                  <c:v>14-20.06.21</c:v>
                </c:pt>
                <c:pt idx="16">
                  <c:v>21-27.06.21</c:v>
                </c:pt>
                <c:pt idx="17">
                  <c:v>28.06-04.07.21</c:v>
                </c:pt>
                <c:pt idx="18">
                  <c:v>05-11.07.21</c:v>
                </c:pt>
                <c:pt idx="19">
                  <c:v>12-18.07.21</c:v>
                </c:pt>
                <c:pt idx="20">
                  <c:v>19-25.07.21</c:v>
                </c:pt>
                <c:pt idx="21">
                  <c:v>26.07-01.08.21</c:v>
                </c:pt>
                <c:pt idx="22">
                  <c:v>02-08.08.21</c:v>
                </c:pt>
                <c:pt idx="23">
                  <c:v>09-15.08.21</c:v>
                </c:pt>
                <c:pt idx="24">
                  <c:v>16-22.08.21</c:v>
                </c:pt>
                <c:pt idx="25">
                  <c:v>23-29.08.21</c:v>
                </c:pt>
                <c:pt idx="26">
                  <c:v>30.08-05.09.21</c:v>
                </c:pt>
                <c:pt idx="27">
                  <c:v>06-12.09.21</c:v>
                </c:pt>
                <c:pt idx="28">
                  <c:v>13-19.09.21</c:v>
                </c:pt>
                <c:pt idx="29">
                  <c:v>20-26.09.21</c:v>
                </c:pt>
                <c:pt idx="30">
                  <c:v>27.09-03.10.21</c:v>
                </c:pt>
                <c:pt idx="31">
                  <c:v>04-10.10.2021</c:v>
                </c:pt>
                <c:pt idx="32">
                  <c:v>11-17.10.2021</c:v>
                </c:pt>
                <c:pt idx="33">
                  <c:v>18-24.10.2021</c:v>
                </c:pt>
                <c:pt idx="34">
                  <c:v>25-31.10.2021</c:v>
                </c:pt>
                <c:pt idx="35">
                  <c:v>01-07.11.2021</c:v>
                </c:pt>
                <c:pt idx="36">
                  <c:v>08-14.11.2021</c:v>
                </c:pt>
                <c:pt idx="37">
                  <c:v>15-21.11.2021</c:v>
                </c:pt>
                <c:pt idx="38">
                  <c:v>22-28.11.2021</c:v>
                </c:pt>
                <c:pt idx="39">
                  <c:v>29.11-05.12.2021</c:v>
                </c:pt>
                <c:pt idx="40">
                  <c:v>06.12-12.12.2021</c:v>
                </c:pt>
                <c:pt idx="41">
                  <c:v>13-19.12.2021</c:v>
                </c:pt>
                <c:pt idx="42">
                  <c:v>20-26.12.2021</c:v>
                </c:pt>
                <c:pt idx="43">
                  <c:v>27.12.2021-02.01.2022</c:v>
                </c:pt>
                <c:pt idx="44">
                  <c:v>03-09.01.2022</c:v>
                </c:pt>
                <c:pt idx="45">
                  <c:v>10-16.01.2022</c:v>
                </c:pt>
              </c:strCache>
            </c:strRef>
          </c:cat>
          <c:val>
            <c:numRef>
              <c:f>Foaie1!$C$2:$C$47</c:f>
              <c:numCache>
                <c:formatCode>General</c:formatCode>
                <c:ptCount val="46"/>
                <c:pt idx="0">
                  <c:v>5390</c:v>
                </c:pt>
                <c:pt idx="1">
                  <c:v>7413</c:v>
                </c:pt>
                <c:pt idx="2">
                  <c:v>7621</c:v>
                </c:pt>
                <c:pt idx="3">
                  <c:v>15871</c:v>
                </c:pt>
                <c:pt idx="4">
                  <c:v>11049</c:v>
                </c:pt>
                <c:pt idx="5">
                  <c:v>17030</c:v>
                </c:pt>
                <c:pt idx="6">
                  <c:v>19977</c:v>
                </c:pt>
                <c:pt idx="7">
                  <c:v>25275</c:v>
                </c:pt>
                <c:pt idx="8">
                  <c:v>20791</c:v>
                </c:pt>
                <c:pt idx="9">
                  <c:v>33214</c:v>
                </c:pt>
                <c:pt idx="10">
                  <c:v>41949</c:v>
                </c:pt>
                <c:pt idx="11">
                  <c:v>56874</c:v>
                </c:pt>
                <c:pt idx="12">
                  <c:v>75713</c:v>
                </c:pt>
                <c:pt idx="13">
                  <c:v>26509</c:v>
                </c:pt>
                <c:pt idx="14">
                  <c:v>19905</c:v>
                </c:pt>
                <c:pt idx="15">
                  <c:v>15026</c:v>
                </c:pt>
                <c:pt idx="16">
                  <c:v>33145</c:v>
                </c:pt>
                <c:pt idx="17">
                  <c:v>29410</c:v>
                </c:pt>
                <c:pt idx="18">
                  <c:v>27014</c:v>
                </c:pt>
                <c:pt idx="19">
                  <c:v>16249</c:v>
                </c:pt>
                <c:pt idx="20">
                  <c:v>48940</c:v>
                </c:pt>
                <c:pt idx="21">
                  <c:v>57475</c:v>
                </c:pt>
                <c:pt idx="22">
                  <c:v>32093</c:v>
                </c:pt>
                <c:pt idx="23">
                  <c:v>28857</c:v>
                </c:pt>
                <c:pt idx="24">
                  <c:v>32017</c:v>
                </c:pt>
                <c:pt idx="25">
                  <c:v>27392</c:v>
                </c:pt>
                <c:pt idx="26">
                  <c:v>19072</c:v>
                </c:pt>
                <c:pt idx="27">
                  <c:v>18928</c:v>
                </c:pt>
                <c:pt idx="28">
                  <c:v>19151</c:v>
                </c:pt>
                <c:pt idx="29">
                  <c:v>17141</c:v>
                </c:pt>
                <c:pt idx="30">
                  <c:v>18491</c:v>
                </c:pt>
                <c:pt idx="31">
                  <c:v>19046</c:v>
                </c:pt>
                <c:pt idx="32">
                  <c:v>17866</c:v>
                </c:pt>
                <c:pt idx="33">
                  <c:v>22558</c:v>
                </c:pt>
                <c:pt idx="34">
                  <c:v>27978</c:v>
                </c:pt>
                <c:pt idx="35">
                  <c:v>20914</c:v>
                </c:pt>
                <c:pt idx="36">
                  <c:v>15399</c:v>
                </c:pt>
                <c:pt idx="37">
                  <c:v>14651</c:v>
                </c:pt>
                <c:pt idx="38">
                  <c:v>12999</c:v>
                </c:pt>
                <c:pt idx="39">
                  <c:v>13386</c:v>
                </c:pt>
                <c:pt idx="40">
                  <c:v>11883</c:v>
                </c:pt>
                <c:pt idx="41">
                  <c:v>8545</c:v>
                </c:pt>
                <c:pt idx="42">
                  <c:v>8700</c:v>
                </c:pt>
                <c:pt idx="43">
                  <c:v>5471</c:v>
                </c:pt>
                <c:pt idx="44">
                  <c:v>4727</c:v>
                </c:pt>
                <c:pt idx="45">
                  <c:v>7174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0A4-408B-97CB-EDF4A4ABC594}"/>
            </c:ext>
          </c:extLst>
        </c:ser>
        <c:ser>
          <c:idx val="1"/>
          <c:order val="1"/>
          <c:tx>
            <c:strRef>
              <c:f>Foaie1!$D$1</c:f>
              <c:strCache>
                <c:ptCount val="1"/>
                <c:pt idx="0">
                  <c:v>Doza II</c:v>
                </c:pt>
              </c:strCache>
            </c:strRef>
          </c:tx>
          <c:spPr>
            <a:solidFill>
              <a:srgbClr val="00A2FF">
                <a:lumMod val="60000"/>
                <a:lumOff val="40000"/>
              </a:srgbClr>
            </a:solidFill>
            <a:ln>
              <a:noFill/>
            </a:ln>
            <a:effectLst/>
          </c:spPr>
          <c:invertIfNegative val="0"/>
          <c:dLbls>
            <c:dLbl>
              <c:idx val="16"/>
              <c:layout>
                <c:manualLayout>
                  <c:x val="-8.7508933401187535E-17"/>
                  <c:y val="-1.682033273607592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90A4-408B-97CB-EDF4A4ABC59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Foaie1!$B$2:$B$47</c:f>
              <c:strCache>
                <c:ptCount val="46"/>
                <c:pt idx="0">
                  <c:v>02-07.03.21</c:v>
                </c:pt>
                <c:pt idx="1">
                  <c:v>08-14.03.21</c:v>
                </c:pt>
                <c:pt idx="2">
                  <c:v>15-21.03.21</c:v>
                </c:pt>
                <c:pt idx="3">
                  <c:v>22-28.03.21</c:v>
                </c:pt>
                <c:pt idx="4">
                  <c:v>29.03-04.04.21</c:v>
                </c:pt>
                <c:pt idx="5">
                  <c:v>05-11.04.21</c:v>
                </c:pt>
                <c:pt idx="6">
                  <c:v>12-18.04.21</c:v>
                </c:pt>
                <c:pt idx="7">
                  <c:v>19-25.04.21</c:v>
                </c:pt>
                <c:pt idx="8">
                  <c:v>26.04-02.05.21</c:v>
                </c:pt>
                <c:pt idx="9">
                  <c:v>03-09.05.21</c:v>
                </c:pt>
                <c:pt idx="10">
                  <c:v>10-16.05.21</c:v>
                </c:pt>
                <c:pt idx="11">
                  <c:v>17-23.05.21</c:v>
                </c:pt>
                <c:pt idx="12">
                  <c:v>24-30.05.21</c:v>
                </c:pt>
                <c:pt idx="13">
                  <c:v>31.05-06.06.21</c:v>
                </c:pt>
                <c:pt idx="14">
                  <c:v>07-13.06.21</c:v>
                </c:pt>
                <c:pt idx="15">
                  <c:v>14-20.06.21</c:v>
                </c:pt>
                <c:pt idx="16">
                  <c:v>21-27.06.21</c:v>
                </c:pt>
                <c:pt idx="17">
                  <c:v>28.06-04.07.21</c:v>
                </c:pt>
                <c:pt idx="18">
                  <c:v>05-11.07.21</c:v>
                </c:pt>
                <c:pt idx="19">
                  <c:v>12-18.07.21</c:v>
                </c:pt>
                <c:pt idx="20">
                  <c:v>19-25.07.21</c:v>
                </c:pt>
                <c:pt idx="21">
                  <c:v>26.07-01.08.21</c:v>
                </c:pt>
                <c:pt idx="22">
                  <c:v>02-08.08.21</c:v>
                </c:pt>
                <c:pt idx="23">
                  <c:v>09-15.08.21</c:v>
                </c:pt>
                <c:pt idx="24">
                  <c:v>16-22.08.21</c:v>
                </c:pt>
                <c:pt idx="25">
                  <c:v>23-29.08.21</c:v>
                </c:pt>
                <c:pt idx="26">
                  <c:v>30.08-05.09.21</c:v>
                </c:pt>
                <c:pt idx="27">
                  <c:v>06-12.09.21</c:v>
                </c:pt>
                <c:pt idx="28">
                  <c:v>13-19.09.21</c:v>
                </c:pt>
                <c:pt idx="29">
                  <c:v>20-26.09.21</c:v>
                </c:pt>
                <c:pt idx="30">
                  <c:v>27.09-03.10.21</c:v>
                </c:pt>
                <c:pt idx="31">
                  <c:v>04-10.10.2021</c:v>
                </c:pt>
                <c:pt idx="32">
                  <c:v>11-17.10.2021</c:v>
                </c:pt>
                <c:pt idx="33">
                  <c:v>18-24.10.2021</c:v>
                </c:pt>
                <c:pt idx="34">
                  <c:v>25-31.10.2021</c:v>
                </c:pt>
                <c:pt idx="35">
                  <c:v>01-07.11.2021</c:v>
                </c:pt>
                <c:pt idx="36">
                  <c:v>08-14.11.2021</c:v>
                </c:pt>
                <c:pt idx="37">
                  <c:v>15-21.11.2021</c:v>
                </c:pt>
                <c:pt idx="38">
                  <c:v>22-28.11.2021</c:v>
                </c:pt>
                <c:pt idx="39">
                  <c:v>29.11-05.12.2021</c:v>
                </c:pt>
                <c:pt idx="40">
                  <c:v>06.12-12.12.2021</c:v>
                </c:pt>
                <c:pt idx="41">
                  <c:v>13-19.12.2021</c:v>
                </c:pt>
                <c:pt idx="42">
                  <c:v>20-26.12.2021</c:v>
                </c:pt>
                <c:pt idx="43">
                  <c:v>27.12.2021-02.01.2022</c:v>
                </c:pt>
                <c:pt idx="44">
                  <c:v>03-09.01.2022</c:v>
                </c:pt>
                <c:pt idx="45">
                  <c:v>10-16.01.2022</c:v>
                </c:pt>
              </c:strCache>
            </c:strRef>
          </c:cat>
          <c:val>
            <c:numRef>
              <c:f>Foaie1!$D$2:$D$47</c:f>
              <c:numCache>
                <c:formatCode>General</c:formatCode>
                <c:ptCount val="46"/>
                <c:pt idx="6">
                  <c:v>9898</c:v>
                </c:pt>
                <c:pt idx="7">
                  <c:v>1606</c:v>
                </c:pt>
                <c:pt idx="8">
                  <c:v>5602</c:v>
                </c:pt>
                <c:pt idx="9">
                  <c:v>6312</c:v>
                </c:pt>
                <c:pt idx="10">
                  <c:v>8520</c:v>
                </c:pt>
                <c:pt idx="11">
                  <c:v>7238</c:v>
                </c:pt>
                <c:pt idx="12">
                  <c:v>35223</c:v>
                </c:pt>
                <c:pt idx="13">
                  <c:v>34715</c:v>
                </c:pt>
                <c:pt idx="14">
                  <c:v>38932</c:v>
                </c:pt>
                <c:pt idx="15">
                  <c:v>76826</c:v>
                </c:pt>
                <c:pt idx="16">
                  <c:v>33660</c:v>
                </c:pt>
                <c:pt idx="17">
                  <c:v>21599</c:v>
                </c:pt>
                <c:pt idx="18">
                  <c:v>30375</c:v>
                </c:pt>
                <c:pt idx="19">
                  <c:v>51066</c:v>
                </c:pt>
                <c:pt idx="20">
                  <c:v>45037</c:v>
                </c:pt>
                <c:pt idx="21">
                  <c:v>27838</c:v>
                </c:pt>
                <c:pt idx="22">
                  <c:v>17210</c:v>
                </c:pt>
                <c:pt idx="23">
                  <c:v>21915</c:v>
                </c:pt>
                <c:pt idx="24">
                  <c:v>41307</c:v>
                </c:pt>
                <c:pt idx="25">
                  <c:v>20633</c:v>
                </c:pt>
                <c:pt idx="26">
                  <c:v>14378</c:v>
                </c:pt>
                <c:pt idx="27">
                  <c:v>11781</c:v>
                </c:pt>
                <c:pt idx="28">
                  <c:v>9358</c:v>
                </c:pt>
                <c:pt idx="29">
                  <c:v>6852</c:v>
                </c:pt>
                <c:pt idx="30">
                  <c:v>6376</c:v>
                </c:pt>
                <c:pt idx="31">
                  <c:v>6588</c:v>
                </c:pt>
                <c:pt idx="32">
                  <c:v>5377</c:v>
                </c:pt>
                <c:pt idx="33">
                  <c:v>6256</c:v>
                </c:pt>
                <c:pt idx="34">
                  <c:v>5864</c:v>
                </c:pt>
                <c:pt idx="35">
                  <c:v>4350</c:v>
                </c:pt>
                <c:pt idx="36">
                  <c:v>6393</c:v>
                </c:pt>
                <c:pt idx="37">
                  <c:v>9501</c:v>
                </c:pt>
                <c:pt idx="38">
                  <c:v>10106</c:v>
                </c:pt>
                <c:pt idx="39">
                  <c:v>19469</c:v>
                </c:pt>
                <c:pt idx="40">
                  <c:v>31102</c:v>
                </c:pt>
                <c:pt idx="41">
                  <c:v>8346</c:v>
                </c:pt>
                <c:pt idx="42">
                  <c:v>9930</c:v>
                </c:pt>
                <c:pt idx="43">
                  <c:v>7284</c:v>
                </c:pt>
                <c:pt idx="44">
                  <c:v>6007</c:v>
                </c:pt>
                <c:pt idx="45">
                  <c:v>9711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0A4-408B-97CB-EDF4A4ABC594}"/>
            </c:ext>
          </c:extLst>
        </c:ser>
        <c:ser>
          <c:idx val="2"/>
          <c:order val="2"/>
          <c:tx>
            <c:strRef>
              <c:f>Foaie1!$E$1</c:f>
              <c:strCache>
                <c:ptCount val="1"/>
                <c:pt idx="0">
                  <c:v>Booster</c:v>
                </c:pt>
              </c:strCache>
            </c:strRef>
          </c:tx>
          <c:spPr>
            <a:solidFill>
              <a:srgbClr val="61D836">
                <a:lumMod val="60000"/>
                <a:lumOff val="40000"/>
              </a:srgb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Foaie1!$B$2:$B$47</c:f>
              <c:strCache>
                <c:ptCount val="46"/>
                <c:pt idx="0">
                  <c:v>02-07.03.21</c:v>
                </c:pt>
                <c:pt idx="1">
                  <c:v>08-14.03.21</c:v>
                </c:pt>
                <c:pt idx="2">
                  <c:v>15-21.03.21</c:v>
                </c:pt>
                <c:pt idx="3">
                  <c:v>22-28.03.21</c:v>
                </c:pt>
                <c:pt idx="4">
                  <c:v>29.03-04.04.21</c:v>
                </c:pt>
                <c:pt idx="5">
                  <c:v>05-11.04.21</c:v>
                </c:pt>
                <c:pt idx="6">
                  <c:v>12-18.04.21</c:v>
                </c:pt>
                <c:pt idx="7">
                  <c:v>19-25.04.21</c:v>
                </c:pt>
                <c:pt idx="8">
                  <c:v>26.04-02.05.21</c:v>
                </c:pt>
                <c:pt idx="9">
                  <c:v>03-09.05.21</c:v>
                </c:pt>
                <c:pt idx="10">
                  <c:v>10-16.05.21</c:v>
                </c:pt>
                <c:pt idx="11">
                  <c:v>17-23.05.21</c:v>
                </c:pt>
                <c:pt idx="12">
                  <c:v>24-30.05.21</c:v>
                </c:pt>
                <c:pt idx="13">
                  <c:v>31.05-06.06.21</c:v>
                </c:pt>
                <c:pt idx="14">
                  <c:v>07-13.06.21</c:v>
                </c:pt>
                <c:pt idx="15">
                  <c:v>14-20.06.21</c:v>
                </c:pt>
                <c:pt idx="16">
                  <c:v>21-27.06.21</c:v>
                </c:pt>
                <c:pt idx="17">
                  <c:v>28.06-04.07.21</c:v>
                </c:pt>
                <c:pt idx="18">
                  <c:v>05-11.07.21</c:v>
                </c:pt>
                <c:pt idx="19">
                  <c:v>12-18.07.21</c:v>
                </c:pt>
                <c:pt idx="20">
                  <c:v>19-25.07.21</c:v>
                </c:pt>
                <c:pt idx="21">
                  <c:v>26.07-01.08.21</c:v>
                </c:pt>
                <c:pt idx="22">
                  <c:v>02-08.08.21</c:v>
                </c:pt>
                <c:pt idx="23">
                  <c:v>09-15.08.21</c:v>
                </c:pt>
                <c:pt idx="24">
                  <c:v>16-22.08.21</c:v>
                </c:pt>
                <c:pt idx="25">
                  <c:v>23-29.08.21</c:v>
                </c:pt>
                <c:pt idx="26">
                  <c:v>30.08-05.09.21</c:v>
                </c:pt>
                <c:pt idx="27">
                  <c:v>06-12.09.21</c:v>
                </c:pt>
                <c:pt idx="28">
                  <c:v>13-19.09.21</c:v>
                </c:pt>
                <c:pt idx="29">
                  <c:v>20-26.09.21</c:v>
                </c:pt>
                <c:pt idx="30">
                  <c:v>27.09-03.10.21</c:v>
                </c:pt>
                <c:pt idx="31">
                  <c:v>04-10.10.2021</c:v>
                </c:pt>
                <c:pt idx="32">
                  <c:v>11-17.10.2021</c:v>
                </c:pt>
                <c:pt idx="33">
                  <c:v>18-24.10.2021</c:v>
                </c:pt>
                <c:pt idx="34">
                  <c:v>25-31.10.2021</c:v>
                </c:pt>
                <c:pt idx="35">
                  <c:v>01-07.11.2021</c:v>
                </c:pt>
                <c:pt idx="36">
                  <c:v>08-14.11.2021</c:v>
                </c:pt>
                <c:pt idx="37">
                  <c:v>15-21.11.2021</c:v>
                </c:pt>
                <c:pt idx="38">
                  <c:v>22-28.11.2021</c:v>
                </c:pt>
                <c:pt idx="39">
                  <c:v>29.11-05.12.2021</c:v>
                </c:pt>
                <c:pt idx="40">
                  <c:v>06.12-12.12.2021</c:v>
                </c:pt>
                <c:pt idx="41">
                  <c:v>13-19.12.2021</c:v>
                </c:pt>
                <c:pt idx="42">
                  <c:v>20-26.12.2021</c:v>
                </c:pt>
                <c:pt idx="43">
                  <c:v>27.12.2021-02.01.2022</c:v>
                </c:pt>
                <c:pt idx="44">
                  <c:v>03-09.01.2022</c:v>
                </c:pt>
                <c:pt idx="45">
                  <c:v>10-16.01.2022</c:v>
                </c:pt>
              </c:strCache>
            </c:strRef>
          </c:cat>
          <c:val>
            <c:numRef>
              <c:f>Foaie1!$E$2:$E$47</c:f>
              <c:numCache>
                <c:formatCode>General</c:formatCode>
                <c:ptCount val="46"/>
                <c:pt idx="41">
                  <c:v>17213</c:v>
                </c:pt>
                <c:pt idx="42">
                  <c:v>35390</c:v>
                </c:pt>
                <c:pt idx="43">
                  <c:v>10812</c:v>
                </c:pt>
                <c:pt idx="44">
                  <c:v>21895</c:v>
                </c:pt>
                <c:pt idx="45">
                  <c:v>23852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618-4A31-B82B-7BF662378E12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axId val="564646568"/>
        <c:axId val="564646240"/>
      </c:barChart>
      <c:catAx>
        <c:axId val="5646465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en-US"/>
          </a:p>
        </c:txPr>
        <c:crossAx val="564646240"/>
        <c:crosses val="autoZero"/>
        <c:auto val="1"/>
        <c:lblAlgn val="ctr"/>
        <c:lblOffset val="100"/>
        <c:noMultiLvlLbl val="0"/>
      </c:catAx>
      <c:valAx>
        <c:axId val="564646240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56464656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60371171503634891"/>
          <c:y val="7.9541792110545059E-2"/>
          <c:w val="0.19957453623381824"/>
          <c:h val="3.8817979024723427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 w="25400">
          <a:noFill/>
        </a:ln>
        <a:effectLst/>
        <a:sp3d/>
      </c:spPr>
    </c:sideWall>
    <c:backWall>
      <c:thickness val="0"/>
      <c:spPr>
        <a:noFill/>
        <a:ln w="25400"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AV!$E$1</c:f>
              <c:strCache>
                <c:ptCount val="1"/>
                <c:pt idx="0">
                  <c:v>AV I</c:v>
                </c:pt>
              </c:strCache>
            </c:strRef>
          </c:tx>
          <c:spPr>
            <a:solidFill>
              <a:srgbClr val="1F497D">
                <a:lumMod val="60000"/>
                <a:lumOff val="40000"/>
              </a:srgbClr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AV!$A$2:$A$37</c:f>
              <c:strCache>
                <c:ptCount val="36"/>
                <c:pt idx="0">
                  <c:v>Chișinău</c:v>
                </c:pt>
                <c:pt idx="1">
                  <c:v>TDS Nistrului</c:v>
                </c:pt>
                <c:pt idx="2">
                  <c:v>Soroca</c:v>
                </c:pt>
                <c:pt idx="3">
                  <c:v>Dubăsari</c:v>
                </c:pt>
                <c:pt idx="4">
                  <c:v>Bălți</c:v>
                </c:pt>
                <c:pt idx="5">
                  <c:v>Orhei</c:v>
                </c:pt>
                <c:pt idx="6">
                  <c:v>Călărași</c:v>
                </c:pt>
                <c:pt idx="7">
                  <c:v>Cimislia</c:v>
                </c:pt>
                <c:pt idx="8">
                  <c:v>Hincesti</c:v>
                </c:pt>
                <c:pt idx="9">
                  <c:v>Basarabeasca</c:v>
                </c:pt>
                <c:pt idx="10">
                  <c:v>Ocnița</c:v>
                </c:pt>
                <c:pt idx="11">
                  <c:v>Edineț</c:v>
                </c:pt>
                <c:pt idx="12">
                  <c:v>Donduseni</c:v>
                </c:pt>
                <c:pt idx="13">
                  <c:v>Ialoveni</c:v>
                </c:pt>
                <c:pt idx="14">
                  <c:v>Florești</c:v>
                </c:pt>
                <c:pt idx="15">
                  <c:v>Strășeni</c:v>
                </c:pt>
                <c:pt idx="16">
                  <c:v>Criuleni</c:v>
                </c:pt>
                <c:pt idx="17">
                  <c:v>Rîșcani</c:v>
                </c:pt>
                <c:pt idx="18">
                  <c:v>Briceni</c:v>
                </c:pt>
                <c:pt idx="19">
                  <c:v>Șoldănești</c:v>
                </c:pt>
                <c:pt idx="20">
                  <c:v>Cahul</c:v>
                </c:pt>
                <c:pt idx="21">
                  <c:v>Ungheni</c:v>
                </c:pt>
                <c:pt idx="22">
                  <c:v>ȘtefanVodă</c:v>
                </c:pt>
                <c:pt idx="23">
                  <c:v>Glodeni</c:v>
                </c:pt>
                <c:pt idx="24">
                  <c:v>Telenesti</c:v>
                </c:pt>
                <c:pt idx="25">
                  <c:v>Rezina</c:v>
                </c:pt>
                <c:pt idx="26">
                  <c:v>Căușeni</c:v>
                </c:pt>
                <c:pt idx="27">
                  <c:v>Cantemir</c:v>
                </c:pt>
                <c:pt idx="28">
                  <c:v>Drochia</c:v>
                </c:pt>
                <c:pt idx="29">
                  <c:v>AneniiNoi</c:v>
                </c:pt>
                <c:pt idx="30">
                  <c:v>Nisporeni</c:v>
                </c:pt>
                <c:pt idx="31">
                  <c:v>Taraclia</c:v>
                </c:pt>
                <c:pt idx="32">
                  <c:v>Falesti</c:v>
                </c:pt>
                <c:pt idx="33">
                  <c:v>Leova</c:v>
                </c:pt>
                <c:pt idx="34">
                  <c:v>Singerei</c:v>
                </c:pt>
                <c:pt idx="35">
                  <c:v>UTA Găgăuzia</c:v>
                </c:pt>
              </c:strCache>
            </c:strRef>
          </c:cat>
          <c:val>
            <c:numRef>
              <c:f>AV!$E$2:$E$37</c:f>
              <c:numCache>
                <c:formatCode>0</c:formatCode>
                <c:ptCount val="36"/>
                <c:pt idx="0">
                  <c:v>44.641962717776345</c:v>
                </c:pt>
                <c:pt idx="1">
                  <c:v>35.76706652744771</c:v>
                </c:pt>
                <c:pt idx="2">
                  <c:v>32.892500257546104</c:v>
                </c:pt>
                <c:pt idx="3">
                  <c:v>30.374773666769155</c:v>
                </c:pt>
                <c:pt idx="4">
                  <c:v>29.795914383595068</c:v>
                </c:pt>
                <c:pt idx="5">
                  <c:v>29.531437804181198</c:v>
                </c:pt>
                <c:pt idx="6">
                  <c:v>29.491778077980157</c:v>
                </c:pt>
                <c:pt idx="7">
                  <c:v>28.773403111624983</c:v>
                </c:pt>
                <c:pt idx="8">
                  <c:v>28.649888229399522</c:v>
                </c:pt>
                <c:pt idx="9">
                  <c:v>28.002781157656877</c:v>
                </c:pt>
                <c:pt idx="10">
                  <c:v>27.48761201897733</c:v>
                </c:pt>
                <c:pt idx="11">
                  <c:v>27.147211513034282</c:v>
                </c:pt>
                <c:pt idx="12">
                  <c:v>27.036665257819102</c:v>
                </c:pt>
                <c:pt idx="13">
                  <c:v>26.871631921334565</c:v>
                </c:pt>
                <c:pt idx="14">
                  <c:v>26.703898923577956</c:v>
                </c:pt>
                <c:pt idx="15">
                  <c:v>26.264287874206225</c:v>
                </c:pt>
                <c:pt idx="16">
                  <c:v>25.532216057071679</c:v>
                </c:pt>
                <c:pt idx="17">
                  <c:v>25.527639887887076</c:v>
                </c:pt>
                <c:pt idx="18">
                  <c:v>25.099601593625497</c:v>
                </c:pt>
                <c:pt idx="19">
                  <c:v>24.919032196608878</c:v>
                </c:pt>
                <c:pt idx="20">
                  <c:v>24.86327902472371</c:v>
                </c:pt>
                <c:pt idx="21">
                  <c:v>24.223264466080899</c:v>
                </c:pt>
                <c:pt idx="22">
                  <c:v>23.899664905271297</c:v>
                </c:pt>
                <c:pt idx="23">
                  <c:v>23.500175418079756</c:v>
                </c:pt>
                <c:pt idx="24">
                  <c:v>23.39231976972393</c:v>
                </c:pt>
                <c:pt idx="25">
                  <c:v>23.332391846725979</c:v>
                </c:pt>
                <c:pt idx="26">
                  <c:v>23.315883476011578</c:v>
                </c:pt>
                <c:pt idx="27">
                  <c:v>23.177588026479899</c:v>
                </c:pt>
                <c:pt idx="28">
                  <c:v>22.887309753771344</c:v>
                </c:pt>
                <c:pt idx="29">
                  <c:v>22.772039090586865</c:v>
                </c:pt>
                <c:pt idx="30">
                  <c:v>22.114986642585695</c:v>
                </c:pt>
                <c:pt idx="31">
                  <c:v>22.100275718071579</c:v>
                </c:pt>
                <c:pt idx="32">
                  <c:v>22.052697487796774</c:v>
                </c:pt>
                <c:pt idx="33">
                  <c:v>20.294393986846227</c:v>
                </c:pt>
                <c:pt idx="34">
                  <c:v>20.272132708547371</c:v>
                </c:pt>
                <c:pt idx="35">
                  <c:v>18.205671386628016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8BC-4479-A726-51A3DA91979F}"/>
            </c:ext>
          </c:extLst>
        </c:ser>
        <c:ser>
          <c:idx val="1"/>
          <c:order val="1"/>
          <c:tx>
            <c:strRef>
              <c:f>AV!$F$1</c:f>
              <c:strCache>
                <c:ptCount val="1"/>
                <c:pt idx="0">
                  <c:v>AV completă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  <a:sp3d/>
          </c:spPr>
          <c:invertIfNegative val="0"/>
          <c:dLbls>
            <c:dLbl>
              <c:idx val="13"/>
              <c:layout>
                <c:manualLayout>
                  <c:x val="0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4B0A-47E2-9854-B17F5C451BE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252000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rect">
                    <a:avLst/>
                  </a:prstGeom>
                </c15:spPr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AV!$A$2:$A$37</c:f>
              <c:strCache>
                <c:ptCount val="36"/>
                <c:pt idx="0">
                  <c:v>Chișinău</c:v>
                </c:pt>
                <c:pt idx="1">
                  <c:v>TDS Nistrului</c:v>
                </c:pt>
                <c:pt idx="2">
                  <c:v>Soroca</c:v>
                </c:pt>
                <c:pt idx="3">
                  <c:v>Dubăsari</c:v>
                </c:pt>
                <c:pt idx="4">
                  <c:v>Bălți</c:v>
                </c:pt>
                <c:pt idx="5">
                  <c:v>Orhei</c:v>
                </c:pt>
                <c:pt idx="6">
                  <c:v>Călărași</c:v>
                </c:pt>
                <c:pt idx="7">
                  <c:v>Cimislia</c:v>
                </c:pt>
                <c:pt idx="8">
                  <c:v>Hincesti</c:v>
                </c:pt>
                <c:pt idx="9">
                  <c:v>Basarabeasca</c:v>
                </c:pt>
                <c:pt idx="10">
                  <c:v>Ocnița</c:v>
                </c:pt>
                <c:pt idx="11">
                  <c:v>Edineț</c:v>
                </c:pt>
                <c:pt idx="12">
                  <c:v>Donduseni</c:v>
                </c:pt>
                <c:pt idx="13">
                  <c:v>Ialoveni</c:v>
                </c:pt>
                <c:pt idx="14">
                  <c:v>Florești</c:v>
                </c:pt>
                <c:pt idx="15">
                  <c:v>Strășeni</c:v>
                </c:pt>
                <c:pt idx="16">
                  <c:v>Criuleni</c:v>
                </c:pt>
                <c:pt idx="17">
                  <c:v>Rîșcani</c:v>
                </c:pt>
                <c:pt idx="18">
                  <c:v>Briceni</c:v>
                </c:pt>
                <c:pt idx="19">
                  <c:v>Șoldănești</c:v>
                </c:pt>
                <c:pt idx="20">
                  <c:v>Cahul</c:v>
                </c:pt>
                <c:pt idx="21">
                  <c:v>Ungheni</c:v>
                </c:pt>
                <c:pt idx="22">
                  <c:v>ȘtefanVodă</c:v>
                </c:pt>
                <c:pt idx="23">
                  <c:v>Glodeni</c:v>
                </c:pt>
                <c:pt idx="24">
                  <c:v>Telenesti</c:v>
                </c:pt>
                <c:pt idx="25">
                  <c:v>Rezina</c:v>
                </c:pt>
                <c:pt idx="26">
                  <c:v>Căușeni</c:v>
                </c:pt>
                <c:pt idx="27">
                  <c:v>Cantemir</c:v>
                </c:pt>
                <c:pt idx="28">
                  <c:v>Drochia</c:v>
                </c:pt>
                <c:pt idx="29">
                  <c:v>AneniiNoi</c:v>
                </c:pt>
                <c:pt idx="30">
                  <c:v>Nisporeni</c:v>
                </c:pt>
                <c:pt idx="31">
                  <c:v>Taraclia</c:v>
                </c:pt>
                <c:pt idx="32">
                  <c:v>Falesti</c:v>
                </c:pt>
                <c:pt idx="33">
                  <c:v>Leova</c:v>
                </c:pt>
                <c:pt idx="34">
                  <c:v>Singerei</c:v>
                </c:pt>
                <c:pt idx="35">
                  <c:v>UTA Găgăuzia</c:v>
                </c:pt>
              </c:strCache>
            </c:strRef>
          </c:cat>
          <c:val>
            <c:numRef>
              <c:f>AV!$F$2:$F$37</c:f>
              <c:numCache>
                <c:formatCode>0</c:formatCode>
                <c:ptCount val="36"/>
                <c:pt idx="0">
                  <c:v>43.07430495627878</c:v>
                </c:pt>
                <c:pt idx="1">
                  <c:v>34.248335750766572</c:v>
                </c:pt>
                <c:pt idx="2">
                  <c:v>31.873905429071804</c:v>
                </c:pt>
                <c:pt idx="3">
                  <c:v>29.336203067882888</c:v>
                </c:pt>
                <c:pt idx="4">
                  <c:v>28.995578632987495</c:v>
                </c:pt>
                <c:pt idx="5">
                  <c:v>28.503871844889755</c:v>
                </c:pt>
                <c:pt idx="6">
                  <c:v>28.367571932112856</c:v>
                </c:pt>
                <c:pt idx="7">
                  <c:v>27.673989330412379</c:v>
                </c:pt>
                <c:pt idx="8">
                  <c:v>26.967547984275029</c:v>
                </c:pt>
                <c:pt idx="9">
                  <c:v>26.794715800451939</c:v>
                </c:pt>
                <c:pt idx="10">
                  <c:v>26.591460200316291</c:v>
                </c:pt>
                <c:pt idx="11">
                  <c:v>26.303775974613426</c:v>
                </c:pt>
                <c:pt idx="12">
                  <c:v>26.11210904480135</c:v>
                </c:pt>
                <c:pt idx="13">
                  <c:v>25.904416342830149</c:v>
                </c:pt>
                <c:pt idx="14">
                  <c:v>25.678485946348928</c:v>
                </c:pt>
                <c:pt idx="15">
                  <c:v>25.532506803749623</c:v>
                </c:pt>
                <c:pt idx="16">
                  <c:v>24.389933189899217</c:v>
                </c:pt>
                <c:pt idx="17">
                  <c:v>24.693546753115186</c:v>
                </c:pt>
                <c:pt idx="18">
                  <c:v>24.349912179240029</c:v>
                </c:pt>
                <c:pt idx="19">
                  <c:v>24.029066761015706</c:v>
                </c:pt>
                <c:pt idx="20">
                  <c:v>23.823629941893586</c:v>
                </c:pt>
                <c:pt idx="21">
                  <c:v>23.451476292250454</c:v>
                </c:pt>
                <c:pt idx="22">
                  <c:v>22.916935172058256</c:v>
                </c:pt>
                <c:pt idx="23">
                  <c:v>22.519783261217011</c:v>
                </c:pt>
                <c:pt idx="24">
                  <c:v>22.402852283134894</c:v>
                </c:pt>
                <c:pt idx="25">
                  <c:v>22.485053900108269</c:v>
                </c:pt>
                <c:pt idx="26">
                  <c:v>22.486912607008684</c:v>
                </c:pt>
                <c:pt idx="27">
                  <c:v>22.020531516837764</c:v>
                </c:pt>
                <c:pt idx="28">
                  <c:v>21.940276453125211</c:v>
                </c:pt>
                <c:pt idx="29">
                  <c:v>22.217580636994278</c:v>
                </c:pt>
                <c:pt idx="30">
                  <c:v>21.104714602852091</c:v>
                </c:pt>
                <c:pt idx="31">
                  <c:v>21.412318976363199</c:v>
                </c:pt>
                <c:pt idx="32">
                  <c:v>21.362672186869077</c:v>
                </c:pt>
                <c:pt idx="33">
                  <c:v>19.435372019149032</c:v>
                </c:pt>
                <c:pt idx="34">
                  <c:v>19.428922244217805</c:v>
                </c:pt>
                <c:pt idx="35">
                  <c:v>17.794625933771883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8BC-4479-A726-51A3DA91979F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38"/>
        <c:gapDepth val="250"/>
        <c:shape val="box"/>
        <c:axId val="848898048"/>
        <c:axId val="848901328"/>
        <c:axId val="0"/>
      </c:bar3DChart>
      <c:catAx>
        <c:axId val="84889804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en-US"/>
          </a:p>
        </c:txPr>
        <c:crossAx val="848901328"/>
        <c:crosses val="autoZero"/>
        <c:auto val="1"/>
        <c:lblAlgn val="ctr"/>
        <c:lblOffset val="100"/>
        <c:noMultiLvlLbl val="0"/>
      </c:catAx>
      <c:valAx>
        <c:axId val="848901328"/>
        <c:scaling>
          <c:orientation val="minMax"/>
        </c:scaling>
        <c:delete val="0"/>
        <c:axPos val="l"/>
        <c:numFmt formatCode="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en-US"/>
          </a:p>
        </c:txPr>
        <c:crossAx val="84889804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36204724409448819"/>
          <c:y val="8.0111514733338746E-2"/>
          <c:w val="0.25602961444887884"/>
          <c:h val="6.8450361230619372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800" b="0" i="0" u="none" strike="noStrike" kern="1200" baseline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2000">
          <a:solidFill>
            <a:schemeClr val="tx1"/>
          </a:solidFill>
          <a:latin typeface="Times New Roman" panose="02020603050405020304" pitchFamily="18" charset="0"/>
          <a:cs typeface="Times New Roman" panose="02020603050405020304" pitchFamily="18" charset="0"/>
        </a:defRPr>
      </a:pPr>
      <a:endParaRPr lang="en-US"/>
    </a:p>
  </c:txPr>
  <c:externalData r:id="rId2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33647733081594E-2"/>
          <c:y val="6.6853222777219445E-2"/>
          <c:w val="0.95432277810770016"/>
          <c:h val="0.6454054399762475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'Evolutia saptaminala'!$C$1</c:f>
              <c:strCache>
                <c:ptCount val="1"/>
                <c:pt idx="0">
                  <c:v>Cazuri populatia generala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'Evolutia saptaminala'!$B$2:$B$47</c:f>
              <c:strCache>
                <c:ptCount val="46"/>
                <c:pt idx="0">
                  <c:v>3/1/2021 - 3/7/2021</c:v>
                </c:pt>
                <c:pt idx="1">
                  <c:v>3/8/2021 - 3/14/2021</c:v>
                </c:pt>
                <c:pt idx="2">
                  <c:v>3/15/2021 - 3/21/2021</c:v>
                </c:pt>
                <c:pt idx="3">
                  <c:v>3/22/2021 - 3/28/2021</c:v>
                </c:pt>
                <c:pt idx="4">
                  <c:v>3/29/2021 - 4/4/2021</c:v>
                </c:pt>
                <c:pt idx="5">
                  <c:v>4/5/2021 - 4/11/2021</c:v>
                </c:pt>
                <c:pt idx="6">
                  <c:v>4/12/2021 -4/18/2021</c:v>
                </c:pt>
                <c:pt idx="7">
                  <c:v>4/19/2021 -4/25/2021</c:v>
                </c:pt>
                <c:pt idx="8">
                  <c:v>4/26/2021 -5/02/2022</c:v>
                </c:pt>
                <c:pt idx="9">
                  <c:v>5/3/2021 - 5/9/2021</c:v>
                </c:pt>
                <c:pt idx="10">
                  <c:v>5/10/2021 - 5/16/2021</c:v>
                </c:pt>
                <c:pt idx="11">
                  <c:v>5/17/2021 - 5/23/2021</c:v>
                </c:pt>
                <c:pt idx="12">
                  <c:v>5/24/2021 - 5/30/2021</c:v>
                </c:pt>
                <c:pt idx="13">
                  <c:v>5/31/2021 - 6/06/2021</c:v>
                </c:pt>
                <c:pt idx="14">
                  <c:v>6/07/2021 - 6/13/2021</c:v>
                </c:pt>
                <c:pt idx="15">
                  <c:v>6/14/2021 - 6/20/2021</c:v>
                </c:pt>
                <c:pt idx="16">
                  <c:v>6/21/2021 - 6/27/2021</c:v>
                </c:pt>
                <c:pt idx="17">
                  <c:v>6/28/2021 - 7/4/2021</c:v>
                </c:pt>
                <c:pt idx="18">
                  <c:v>7/5/2021 - 7/11/2021</c:v>
                </c:pt>
                <c:pt idx="19">
                  <c:v>7/12/2021 - 7/18/2021</c:v>
                </c:pt>
                <c:pt idx="20">
                  <c:v>7/19/2021-7/25/2021</c:v>
                </c:pt>
                <c:pt idx="21">
                  <c:v>7/26/2021-8/01/2021</c:v>
                </c:pt>
                <c:pt idx="22">
                  <c:v>8/02/2021-8/08/2021</c:v>
                </c:pt>
                <c:pt idx="23">
                  <c:v>8/09/2021-8/15/2021</c:v>
                </c:pt>
                <c:pt idx="24">
                  <c:v>8/16/2021-8/22/2021</c:v>
                </c:pt>
                <c:pt idx="25">
                  <c:v>8/23/2021-8/29/2021</c:v>
                </c:pt>
                <c:pt idx="26">
                  <c:v>8/30/2021-9/05/2021</c:v>
                </c:pt>
                <c:pt idx="27">
                  <c:v>9/06/2021-9/12/2021</c:v>
                </c:pt>
                <c:pt idx="28">
                  <c:v>9/13/2021-9/19/2021</c:v>
                </c:pt>
                <c:pt idx="29">
                  <c:v>9/20/2021-9/26/2021</c:v>
                </c:pt>
                <c:pt idx="30">
                  <c:v>9/27/2021-10/03/2021</c:v>
                </c:pt>
                <c:pt idx="31">
                  <c:v>10/04/2021-10/10/2021</c:v>
                </c:pt>
                <c:pt idx="32">
                  <c:v>10/11/2021-10/17/2021</c:v>
                </c:pt>
                <c:pt idx="33">
                  <c:v>10/18/2021-10/24/2021</c:v>
                </c:pt>
                <c:pt idx="34">
                  <c:v>10/25/2021-10/31/2021</c:v>
                </c:pt>
                <c:pt idx="35">
                  <c:v>11/01/2021-11/07/2021</c:v>
                </c:pt>
                <c:pt idx="36">
                  <c:v>11/08/2021-11/14/2021</c:v>
                </c:pt>
                <c:pt idx="37">
                  <c:v>11/15/2021-11/21/2021</c:v>
                </c:pt>
                <c:pt idx="38">
                  <c:v>11/22/2021-11/28/2021</c:v>
                </c:pt>
                <c:pt idx="39">
                  <c:v>29/11/2021-05/12/2021</c:v>
                </c:pt>
                <c:pt idx="40">
                  <c:v>06/12/2021-12/12/2021</c:v>
                </c:pt>
                <c:pt idx="41">
                  <c:v>13/12/2021-19/12/2021</c:v>
                </c:pt>
                <c:pt idx="42">
                  <c:v>20/12/2021-26/12/2021</c:v>
                </c:pt>
                <c:pt idx="43">
                  <c:v>27/12/2021-02/01/2022</c:v>
                </c:pt>
                <c:pt idx="44">
                  <c:v>02/01/2022-09/01/2022</c:v>
                </c:pt>
                <c:pt idx="45">
                  <c:v>10/02/2022-16/01/2022</c:v>
                </c:pt>
              </c:strCache>
            </c:strRef>
          </c:cat>
          <c:val>
            <c:numRef>
              <c:f>'Evolutia saptaminala'!$C$2:$C$47</c:f>
              <c:numCache>
                <c:formatCode>General</c:formatCode>
                <c:ptCount val="46"/>
                <c:pt idx="0">
                  <c:v>9808</c:v>
                </c:pt>
                <c:pt idx="1">
                  <c:v>9212</c:v>
                </c:pt>
                <c:pt idx="2">
                  <c:v>10564</c:v>
                </c:pt>
                <c:pt idx="3">
                  <c:v>11484</c:v>
                </c:pt>
                <c:pt idx="4">
                  <c:v>8562</c:v>
                </c:pt>
                <c:pt idx="5">
                  <c:v>6149</c:v>
                </c:pt>
                <c:pt idx="6">
                  <c:v>4706</c:v>
                </c:pt>
                <c:pt idx="7">
                  <c:v>3265</c:v>
                </c:pt>
                <c:pt idx="8">
                  <c:v>2211</c:v>
                </c:pt>
                <c:pt idx="9">
                  <c:v>1428</c:v>
                </c:pt>
                <c:pt idx="10">
                  <c:v>1110</c:v>
                </c:pt>
                <c:pt idx="11">
                  <c:v>848</c:v>
                </c:pt>
                <c:pt idx="12">
                  <c:v>471</c:v>
                </c:pt>
                <c:pt idx="13">
                  <c:v>323</c:v>
                </c:pt>
                <c:pt idx="14">
                  <c:v>345</c:v>
                </c:pt>
                <c:pt idx="15">
                  <c:v>348</c:v>
                </c:pt>
                <c:pt idx="16">
                  <c:v>419</c:v>
                </c:pt>
                <c:pt idx="17">
                  <c:v>411</c:v>
                </c:pt>
                <c:pt idx="18">
                  <c:v>497</c:v>
                </c:pt>
                <c:pt idx="19">
                  <c:v>489</c:v>
                </c:pt>
                <c:pt idx="20">
                  <c:v>679</c:v>
                </c:pt>
                <c:pt idx="21">
                  <c:v>857</c:v>
                </c:pt>
                <c:pt idx="22">
                  <c:v>1081</c:v>
                </c:pt>
                <c:pt idx="23">
                  <c:v>1417</c:v>
                </c:pt>
                <c:pt idx="24">
                  <c:v>2378</c:v>
                </c:pt>
                <c:pt idx="25">
                  <c:v>2558</c:v>
                </c:pt>
                <c:pt idx="26">
                  <c:v>3238</c:v>
                </c:pt>
                <c:pt idx="27">
                  <c:v>3965</c:v>
                </c:pt>
                <c:pt idx="28">
                  <c:v>6813</c:v>
                </c:pt>
                <c:pt idx="29">
                  <c:v>7293</c:v>
                </c:pt>
                <c:pt idx="30">
                  <c:v>8215</c:v>
                </c:pt>
                <c:pt idx="31">
                  <c:v>9443</c:v>
                </c:pt>
                <c:pt idx="32">
                  <c:v>9885</c:v>
                </c:pt>
                <c:pt idx="33">
                  <c:v>11477</c:v>
                </c:pt>
                <c:pt idx="34">
                  <c:v>9783</c:v>
                </c:pt>
                <c:pt idx="35">
                  <c:v>8214</c:v>
                </c:pt>
                <c:pt idx="36">
                  <c:v>6869</c:v>
                </c:pt>
                <c:pt idx="37">
                  <c:v>5378</c:v>
                </c:pt>
                <c:pt idx="38">
                  <c:v>4238</c:v>
                </c:pt>
                <c:pt idx="39">
                  <c:v>3825</c:v>
                </c:pt>
                <c:pt idx="40">
                  <c:v>3408</c:v>
                </c:pt>
                <c:pt idx="41">
                  <c:v>2545</c:v>
                </c:pt>
                <c:pt idx="42">
                  <c:v>2330</c:v>
                </c:pt>
                <c:pt idx="43">
                  <c:v>2081</c:v>
                </c:pt>
                <c:pt idx="44">
                  <c:v>3696</c:v>
                </c:pt>
                <c:pt idx="45">
                  <c:v>8686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75B-44CB-8224-D22FD749DA66}"/>
            </c:ext>
          </c:extLst>
        </c:ser>
        <c:ser>
          <c:idx val="1"/>
          <c:order val="1"/>
          <c:tx>
            <c:strRef>
              <c:f>'Evolutia saptaminala'!$D$1</c:f>
              <c:strCache>
                <c:ptCount val="1"/>
                <c:pt idx="0">
                  <c:v>Cazuri LM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'Evolutia saptaminala'!$B$2:$B$47</c:f>
              <c:strCache>
                <c:ptCount val="46"/>
                <c:pt idx="0">
                  <c:v>3/1/2021 - 3/7/2021</c:v>
                </c:pt>
                <c:pt idx="1">
                  <c:v>3/8/2021 - 3/14/2021</c:v>
                </c:pt>
                <c:pt idx="2">
                  <c:v>3/15/2021 - 3/21/2021</c:v>
                </c:pt>
                <c:pt idx="3">
                  <c:v>3/22/2021 - 3/28/2021</c:v>
                </c:pt>
                <c:pt idx="4">
                  <c:v>3/29/2021 - 4/4/2021</c:v>
                </c:pt>
                <c:pt idx="5">
                  <c:v>4/5/2021 - 4/11/2021</c:v>
                </c:pt>
                <c:pt idx="6">
                  <c:v>4/12/2021 -4/18/2021</c:v>
                </c:pt>
                <c:pt idx="7">
                  <c:v>4/19/2021 -4/25/2021</c:v>
                </c:pt>
                <c:pt idx="8">
                  <c:v>4/26/2021 -5/02/2022</c:v>
                </c:pt>
                <c:pt idx="9">
                  <c:v>5/3/2021 - 5/9/2021</c:v>
                </c:pt>
                <c:pt idx="10">
                  <c:v>5/10/2021 - 5/16/2021</c:v>
                </c:pt>
                <c:pt idx="11">
                  <c:v>5/17/2021 - 5/23/2021</c:v>
                </c:pt>
                <c:pt idx="12">
                  <c:v>5/24/2021 - 5/30/2021</c:v>
                </c:pt>
                <c:pt idx="13">
                  <c:v>5/31/2021 - 6/06/2021</c:v>
                </c:pt>
                <c:pt idx="14">
                  <c:v>6/07/2021 - 6/13/2021</c:v>
                </c:pt>
                <c:pt idx="15">
                  <c:v>6/14/2021 - 6/20/2021</c:v>
                </c:pt>
                <c:pt idx="16">
                  <c:v>6/21/2021 - 6/27/2021</c:v>
                </c:pt>
                <c:pt idx="17">
                  <c:v>6/28/2021 - 7/4/2021</c:v>
                </c:pt>
                <c:pt idx="18">
                  <c:v>7/5/2021 - 7/11/2021</c:v>
                </c:pt>
                <c:pt idx="19">
                  <c:v>7/12/2021 - 7/18/2021</c:v>
                </c:pt>
                <c:pt idx="20">
                  <c:v>7/19/2021-7/25/2021</c:v>
                </c:pt>
                <c:pt idx="21">
                  <c:v>7/26/2021-8/01/2021</c:v>
                </c:pt>
                <c:pt idx="22">
                  <c:v>8/02/2021-8/08/2021</c:v>
                </c:pt>
                <c:pt idx="23">
                  <c:v>8/09/2021-8/15/2021</c:v>
                </c:pt>
                <c:pt idx="24">
                  <c:v>8/16/2021-8/22/2021</c:v>
                </c:pt>
                <c:pt idx="25">
                  <c:v>8/23/2021-8/29/2021</c:v>
                </c:pt>
                <c:pt idx="26">
                  <c:v>8/30/2021-9/05/2021</c:v>
                </c:pt>
                <c:pt idx="27">
                  <c:v>9/06/2021-9/12/2021</c:v>
                </c:pt>
                <c:pt idx="28">
                  <c:v>9/13/2021-9/19/2021</c:v>
                </c:pt>
                <c:pt idx="29">
                  <c:v>9/20/2021-9/26/2021</c:v>
                </c:pt>
                <c:pt idx="30">
                  <c:v>9/27/2021-10/03/2021</c:v>
                </c:pt>
                <c:pt idx="31">
                  <c:v>10/04/2021-10/10/2021</c:v>
                </c:pt>
                <c:pt idx="32">
                  <c:v>10/11/2021-10/17/2021</c:v>
                </c:pt>
                <c:pt idx="33">
                  <c:v>10/18/2021-10/24/2021</c:v>
                </c:pt>
                <c:pt idx="34">
                  <c:v>10/25/2021-10/31/2021</c:v>
                </c:pt>
                <c:pt idx="35">
                  <c:v>11/01/2021-11/07/2021</c:v>
                </c:pt>
                <c:pt idx="36">
                  <c:v>11/08/2021-11/14/2021</c:v>
                </c:pt>
                <c:pt idx="37">
                  <c:v>11/15/2021-11/21/2021</c:v>
                </c:pt>
                <c:pt idx="38">
                  <c:v>11/22/2021-11/28/2021</c:v>
                </c:pt>
                <c:pt idx="39">
                  <c:v>29/11/2021-05/12/2021</c:v>
                </c:pt>
                <c:pt idx="40">
                  <c:v>06/12/2021-12/12/2021</c:v>
                </c:pt>
                <c:pt idx="41">
                  <c:v>13/12/2021-19/12/2021</c:v>
                </c:pt>
                <c:pt idx="42">
                  <c:v>20/12/2021-26/12/2021</c:v>
                </c:pt>
                <c:pt idx="43">
                  <c:v>27/12/2021-02/01/2022</c:v>
                </c:pt>
                <c:pt idx="44">
                  <c:v>02/01/2022-09/01/2022</c:v>
                </c:pt>
                <c:pt idx="45">
                  <c:v>10/02/2022-16/01/2022</c:v>
                </c:pt>
              </c:strCache>
            </c:strRef>
          </c:cat>
          <c:val>
            <c:numRef>
              <c:f>'Evolutia saptaminala'!$D$2:$D$47</c:f>
              <c:numCache>
                <c:formatCode>General</c:formatCode>
                <c:ptCount val="46"/>
                <c:pt idx="0">
                  <c:v>607</c:v>
                </c:pt>
                <c:pt idx="1">
                  <c:v>600</c:v>
                </c:pt>
                <c:pt idx="2">
                  <c:v>556</c:v>
                </c:pt>
                <c:pt idx="3">
                  <c:v>396</c:v>
                </c:pt>
                <c:pt idx="4">
                  <c:v>275</c:v>
                </c:pt>
                <c:pt idx="5">
                  <c:v>171</c:v>
                </c:pt>
                <c:pt idx="6">
                  <c:v>97</c:v>
                </c:pt>
                <c:pt idx="7">
                  <c:v>80</c:v>
                </c:pt>
                <c:pt idx="8">
                  <c:v>43</c:v>
                </c:pt>
                <c:pt idx="9">
                  <c:v>19</c:v>
                </c:pt>
                <c:pt idx="10">
                  <c:v>14</c:v>
                </c:pt>
                <c:pt idx="11">
                  <c:v>11</c:v>
                </c:pt>
                <c:pt idx="12">
                  <c:v>4</c:v>
                </c:pt>
                <c:pt idx="13">
                  <c:v>4</c:v>
                </c:pt>
                <c:pt idx="14">
                  <c:v>1</c:v>
                </c:pt>
                <c:pt idx="15">
                  <c:v>4</c:v>
                </c:pt>
                <c:pt idx="16">
                  <c:v>5</c:v>
                </c:pt>
                <c:pt idx="17">
                  <c:v>7</c:v>
                </c:pt>
                <c:pt idx="18">
                  <c:v>10</c:v>
                </c:pt>
                <c:pt idx="19">
                  <c:v>8</c:v>
                </c:pt>
                <c:pt idx="20">
                  <c:v>9</c:v>
                </c:pt>
                <c:pt idx="21">
                  <c:v>17</c:v>
                </c:pt>
                <c:pt idx="22">
                  <c:v>18</c:v>
                </c:pt>
                <c:pt idx="23">
                  <c:v>22</c:v>
                </c:pt>
                <c:pt idx="24">
                  <c:v>55</c:v>
                </c:pt>
                <c:pt idx="25">
                  <c:v>47</c:v>
                </c:pt>
                <c:pt idx="26">
                  <c:v>69</c:v>
                </c:pt>
                <c:pt idx="27">
                  <c:v>75</c:v>
                </c:pt>
                <c:pt idx="28">
                  <c:v>169</c:v>
                </c:pt>
                <c:pt idx="29">
                  <c:v>179</c:v>
                </c:pt>
                <c:pt idx="30">
                  <c:v>194</c:v>
                </c:pt>
                <c:pt idx="31">
                  <c:v>208</c:v>
                </c:pt>
                <c:pt idx="32">
                  <c:v>171</c:v>
                </c:pt>
                <c:pt idx="33">
                  <c:v>252</c:v>
                </c:pt>
                <c:pt idx="34">
                  <c:v>231</c:v>
                </c:pt>
                <c:pt idx="35">
                  <c:v>181</c:v>
                </c:pt>
                <c:pt idx="36">
                  <c:v>122</c:v>
                </c:pt>
                <c:pt idx="37">
                  <c:v>108</c:v>
                </c:pt>
                <c:pt idx="38">
                  <c:v>107</c:v>
                </c:pt>
                <c:pt idx="39">
                  <c:v>95</c:v>
                </c:pt>
                <c:pt idx="40">
                  <c:v>82</c:v>
                </c:pt>
                <c:pt idx="41">
                  <c:v>55</c:v>
                </c:pt>
                <c:pt idx="42">
                  <c:v>39</c:v>
                </c:pt>
                <c:pt idx="43">
                  <c:v>58</c:v>
                </c:pt>
                <c:pt idx="44">
                  <c:v>161</c:v>
                </c:pt>
                <c:pt idx="45">
                  <c:v>434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75B-44CB-8224-D22FD749DA6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348154920"/>
        <c:axId val="348159184"/>
      </c:barChart>
      <c:lineChart>
        <c:grouping val="standard"/>
        <c:varyColors val="0"/>
        <c:ser>
          <c:idx val="2"/>
          <c:order val="2"/>
          <c:tx>
            <c:strRef>
              <c:f>'Evolutia saptaminala'!$E$1</c:f>
              <c:strCache>
                <c:ptCount val="1"/>
                <c:pt idx="0">
                  <c:v>% LM din total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dLbls>
            <c:dLbl>
              <c:idx val="8"/>
              <c:layout>
                <c:manualLayout>
                  <c:x val="-7.3471345969606094E-3"/>
                  <c:y val="-8.05572066514767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575B-44CB-8224-D22FD749DA66}"/>
                </c:ext>
              </c:extLst>
            </c:dLbl>
            <c:dLbl>
              <c:idx val="45"/>
              <c:layout>
                <c:manualLayout>
                  <c:x val="-5.3795382130486062E-3"/>
                  <c:y val="-5.091334035838505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BEBB-4C89-AA91-41099CF97929}"/>
                </c:ext>
              </c:extLst>
            </c:dLbl>
            <c:dLbl>
              <c:idx val="46"/>
              <c:layout>
                <c:manualLayout>
                  <c:x val="-6.6071511657065998E-3"/>
                  <c:y val="-3.312702058252992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575B-44CB-8224-D22FD749DA6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'Evolutia saptaminala'!$B$2:$B$47</c:f>
              <c:strCache>
                <c:ptCount val="46"/>
                <c:pt idx="0">
                  <c:v>3/1/2021 - 3/7/2021</c:v>
                </c:pt>
                <c:pt idx="1">
                  <c:v>3/8/2021 - 3/14/2021</c:v>
                </c:pt>
                <c:pt idx="2">
                  <c:v>3/15/2021 - 3/21/2021</c:v>
                </c:pt>
                <c:pt idx="3">
                  <c:v>3/22/2021 - 3/28/2021</c:v>
                </c:pt>
                <c:pt idx="4">
                  <c:v>3/29/2021 - 4/4/2021</c:v>
                </c:pt>
                <c:pt idx="5">
                  <c:v>4/5/2021 - 4/11/2021</c:v>
                </c:pt>
                <c:pt idx="6">
                  <c:v>4/12/2021 -4/18/2021</c:v>
                </c:pt>
                <c:pt idx="7">
                  <c:v>4/19/2021 -4/25/2021</c:v>
                </c:pt>
                <c:pt idx="8">
                  <c:v>4/26/2021 -5/02/2022</c:v>
                </c:pt>
                <c:pt idx="9">
                  <c:v>5/3/2021 - 5/9/2021</c:v>
                </c:pt>
                <c:pt idx="10">
                  <c:v>5/10/2021 - 5/16/2021</c:v>
                </c:pt>
                <c:pt idx="11">
                  <c:v>5/17/2021 - 5/23/2021</c:v>
                </c:pt>
                <c:pt idx="12">
                  <c:v>5/24/2021 - 5/30/2021</c:v>
                </c:pt>
                <c:pt idx="13">
                  <c:v>5/31/2021 - 6/06/2021</c:v>
                </c:pt>
                <c:pt idx="14">
                  <c:v>6/07/2021 - 6/13/2021</c:v>
                </c:pt>
                <c:pt idx="15">
                  <c:v>6/14/2021 - 6/20/2021</c:v>
                </c:pt>
                <c:pt idx="16">
                  <c:v>6/21/2021 - 6/27/2021</c:v>
                </c:pt>
                <c:pt idx="17">
                  <c:v>6/28/2021 - 7/4/2021</c:v>
                </c:pt>
                <c:pt idx="18">
                  <c:v>7/5/2021 - 7/11/2021</c:v>
                </c:pt>
                <c:pt idx="19">
                  <c:v>7/12/2021 - 7/18/2021</c:v>
                </c:pt>
                <c:pt idx="20">
                  <c:v>7/19/2021-7/25/2021</c:v>
                </c:pt>
                <c:pt idx="21">
                  <c:v>7/26/2021-8/01/2021</c:v>
                </c:pt>
                <c:pt idx="22">
                  <c:v>8/02/2021-8/08/2021</c:v>
                </c:pt>
                <c:pt idx="23">
                  <c:v>8/09/2021-8/15/2021</c:v>
                </c:pt>
                <c:pt idx="24">
                  <c:v>8/16/2021-8/22/2021</c:v>
                </c:pt>
                <c:pt idx="25">
                  <c:v>8/23/2021-8/29/2021</c:v>
                </c:pt>
                <c:pt idx="26">
                  <c:v>8/30/2021-9/05/2021</c:v>
                </c:pt>
                <c:pt idx="27">
                  <c:v>9/06/2021-9/12/2021</c:v>
                </c:pt>
                <c:pt idx="28">
                  <c:v>9/13/2021-9/19/2021</c:v>
                </c:pt>
                <c:pt idx="29">
                  <c:v>9/20/2021-9/26/2021</c:v>
                </c:pt>
                <c:pt idx="30">
                  <c:v>9/27/2021-10/03/2021</c:v>
                </c:pt>
                <c:pt idx="31">
                  <c:v>10/04/2021-10/10/2021</c:v>
                </c:pt>
                <c:pt idx="32">
                  <c:v>10/11/2021-10/17/2021</c:v>
                </c:pt>
                <c:pt idx="33">
                  <c:v>10/18/2021-10/24/2021</c:v>
                </c:pt>
                <c:pt idx="34">
                  <c:v>10/25/2021-10/31/2021</c:v>
                </c:pt>
                <c:pt idx="35">
                  <c:v>11/01/2021-11/07/2021</c:v>
                </c:pt>
                <c:pt idx="36">
                  <c:v>11/08/2021-11/14/2021</c:v>
                </c:pt>
                <c:pt idx="37">
                  <c:v>11/15/2021-11/21/2021</c:v>
                </c:pt>
                <c:pt idx="38">
                  <c:v>11/22/2021-11/28/2021</c:v>
                </c:pt>
                <c:pt idx="39">
                  <c:v>29/11/2021-05/12/2021</c:v>
                </c:pt>
                <c:pt idx="40">
                  <c:v>06/12/2021-12/12/2021</c:v>
                </c:pt>
                <c:pt idx="41">
                  <c:v>13/12/2021-19/12/2021</c:v>
                </c:pt>
                <c:pt idx="42">
                  <c:v>20/12/2021-26/12/2021</c:v>
                </c:pt>
                <c:pt idx="43">
                  <c:v>27/12/2021-02/01/2022</c:v>
                </c:pt>
                <c:pt idx="44">
                  <c:v>02/01/2022-09/01/2022</c:v>
                </c:pt>
                <c:pt idx="45">
                  <c:v>10/02/2022-16/01/2022</c:v>
                </c:pt>
              </c:strCache>
            </c:strRef>
          </c:cat>
          <c:val>
            <c:numRef>
              <c:f>'Evolutia saptaminala'!$E$2:$E$47</c:f>
              <c:numCache>
                <c:formatCode>0.0</c:formatCode>
                <c:ptCount val="46"/>
                <c:pt idx="0">
                  <c:v>6.1888254486133771</c:v>
                </c:pt>
                <c:pt idx="1">
                  <c:v>6.5132435953104642</c:v>
                </c:pt>
                <c:pt idx="2">
                  <c:v>5.2631578947368416</c:v>
                </c:pt>
                <c:pt idx="3">
                  <c:v>3.4482758620689653</c:v>
                </c:pt>
                <c:pt idx="4">
                  <c:v>3.2118663863583272</c:v>
                </c:pt>
                <c:pt idx="5">
                  <c:v>2.7809399902423158</c:v>
                </c:pt>
                <c:pt idx="6">
                  <c:v>2.0611984700382493</c:v>
                </c:pt>
                <c:pt idx="7">
                  <c:v>2.4502297090352223</c:v>
                </c:pt>
                <c:pt idx="8">
                  <c:v>1.9448213478064227</c:v>
                </c:pt>
                <c:pt idx="9">
                  <c:v>1.330532212885154</c:v>
                </c:pt>
                <c:pt idx="10">
                  <c:v>1.2612612612612613</c:v>
                </c:pt>
                <c:pt idx="11">
                  <c:v>1.2971698113207548</c:v>
                </c:pt>
                <c:pt idx="12">
                  <c:v>0.84925690021231426</c:v>
                </c:pt>
                <c:pt idx="13">
                  <c:v>1.2383900928792571</c:v>
                </c:pt>
                <c:pt idx="14">
                  <c:v>0.28985507246376813</c:v>
                </c:pt>
                <c:pt idx="15">
                  <c:v>1.1494252873563218</c:v>
                </c:pt>
                <c:pt idx="16">
                  <c:v>1.1933174224343674</c:v>
                </c:pt>
                <c:pt idx="17">
                  <c:v>1.7031630170316301</c:v>
                </c:pt>
                <c:pt idx="18">
                  <c:v>2.0120724346076457</c:v>
                </c:pt>
                <c:pt idx="19">
                  <c:v>1.6359918200409</c:v>
                </c:pt>
                <c:pt idx="20">
                  <c:v>1.3254786450662739</c:v>
                </c:pt>
                <c:pt idx="21">
                  <c:v>1.9836639439906651</c:v>
                </c:pt>
                <c:pt idx="22">
                  <c:v>1.6651248843663276</c:v>
                </c:pt>
                <c:pt idx="23">
                  <c:v>1.5525758645024701</c:v>
                </c:pt>
                <c:pt idx="24">
                  <c:v>2.3128679562657695</c:v>
                </c:pt>
                <c:pt idx="25">
                  <c:v>1.8373729476153244</c:v>
                </c:pt>
                <c:pt idx="26">
                  <c:v>2.1309450277949353</c:v>
                </c:pt>
                <c:pt idx="27">
                  <c:v>1.8915510718789406</c:v>
                </c:pt>
                <c:pt idx="28">
                  <c:v>2.4805518861001028</c:v>
                </c:pt>
                <c:pt idx="29">
                  <c:v>2.4544083367612779</c:v>
                </c:pt>
                <c:pt idx="30">
                  <c:v>2.3615337796713329</c:v>
                </c:pt>
                <c:pt idx="31">
                  <c:v>2.2026898231494227</c:v>
                </c:pt>
                <c:pt idx="32">
                  <c:v>1.7298937784522004</c:v>
                </c:pt>
                <c:pt idx="33">
                  <c:v>2.1956957393046963</c:v>
                </c:pt>
                <c:pt idx="34">
                  <c:v>2.3612388837779821</c:v>
                </c:pt>
                <c:pt idx="35">
                  <c:v>2.203554906257609</c:v>
                </c:pt>
                <c:pt idx="36">
                  <c:v>1.7760955015286068</c:v>
                </c:pt>
                <c:pt idx="37">
                  <c:v>2.008181480104128</c:v>
                </c:pt>
                <c:pt idx="38">
                  <c:v>2.524775837659273</c:v>
                </c:pt>
                <c:pt idx="39">
                  <c:v>2.4836601307189543</c:v>
                </c:pt>
                <c:pt idx="40">
                  <c:v>2.4061032863849765</c:v>
                </c:pt>
                <c:pt idx="41">
                  <c:v>2.161100196463654</c:v>
                </c:pt>
                <c:pt idx="42">
                  <c:v>1.6738197424892705</c:v>
                </c:pt>
                <c:pt idx="43">
                  <c:v>2.7871215761653052</c:v>
                </c:pt>
                <c:pt idx="44">
                  <c:v>4.3560606060606064</c:v>
                </c:pt>
                <c:pt idx="45">
                  <c:v>4.9965461662445314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575B-44CB-8224-D22FD749DA6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641635056"/>
        <c:axId val="641627840"/>
      </c:lineChart>
      <c:catAx>
        <c:axId val="3481549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en-US"/>
          </a:p>
        </c:txPr>
        <c:crossAx val="348159184"/>
        <c:crosses val="autoZero"/>
        <c:auto val="1"/>
        <c:lblAlgn val="ctr"/>
        <c:lblOffset val="100"/>
        <c:noMultiLvlLbl val="0"/>
      </c:catAx>
      <c:valAx>
        <c:axId val="34815918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48154920"/>
        <c:crosses val="autoZero"/>
        <c:crossBetween val="between"/>
      </c:valAx>
      <c:valAx>
        <c:axId val="641627840"/>
        <c:scaling>
          <c:orientation val="minMax"/>
        </c:scaling>
        <c:delete val="0"/>
        <c:axPos val="r"/>
        <c:numFmt formatCode="0.0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41635056"/>
        <c:crosses val="max"/>
        <c:crossBetween val="between"/>
      </c:valAx>
      <c:catAx>
        <c:axId val="641635056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641627840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3464867451308955"/>
          <c:y val="6.3328635052844834E-2"/>
          <c:w val="0.58301243172449035"/>
          <c:h val="2.3640283119930564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1082024366963947E-2"/>
          <c:y val="5.3998733244317823E-2"/>
          <c:w val="0.91805529785305706"/>
          <c:h val="0.7625533366729657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Saptamini!$B$1</c:f>
              <c:strCache>
                <c:ptCount val="1"/>
                <c:pt idx="0">
                  <c:v>cazuri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10"/>
              <c:layout>
                <c:manualLayout>
                  <c:x val="-1.2879377431906616E-2"/>
                  <c:y val="6.990740740740719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B927-45B1-92B7-3D1DFF57539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Saptamini!$A$2:$A$100</c:f>
              <c:strCache>
                <c:ptCount val="99"/>
                <c:pt idx="0">
                  <c:v>08.03-15.03</c:v>
                </c:pt>
                <c:pt idx="1">
                  <c:v>16.03-22.03</c:v>
                </c:pt>
                <c:pt idx="2">
                  <c:v>23.03.29.03</c:v>
                </c:pt>
                <c:pt idx="3">
                  <c:v>30.03-05.04</c:v>
                </c:pt>
                <c:pt idx="4">
                  <c:v>06.04-12.04</c:v>
                </c:pt>
                <c:pt idx="5">
                  <c:v>13.04-19.04</c:v>
                </c:pt>
                <c:pt idx="6">
                  <c:v>20.04-26.04</c:v>
                </c:pt>
                <c:pt idx="7">
                  <c:v>27.04-03.05</c:v>
                </c:pt>
                <c:pt idx="8">
                  <c:v>04.05-10.05</c:v>
                </c:pt>
                <c:pt idx="9">
                  <c:v>11.05 -17.05</c:v>
                </c:pt>
                <c:pt idx="10">
                  <c:v>18.05-24.05</c:v>
                </c:pt>
                <c:pt idx="11">
                  <c:v>25.05-31.05</c:v>
                </c:pt>
                <c:pt idx="12">
                  <c:v>01.06-07.06</c:v>
                </c:pt>
                <c:pt idx="13">
                  <c:v>08.06 - 14.06</c:v>
                </c:pt>
                <c:pt idx="14">
                  <c:v>15.06-21.06</c:v>
                </c:pt>
                <c:pt idx="15">
                  <c:v>22.06-28.06</c:v>
                </c:pt>
                <c:pt idx="16">
                  <c:v>29.06-05.07</c:v>
                </c:pt>
                <c:pt idx="17">
                  <c:v>06.07-12.07</c:v>
                </c:pt>
                <c:pt idx="18">
                  <c:v>13.07-19.07</c:v>
                </c:pt>
                <c:pt idx="19">
                  <c:v>20.07-26.07</c:v>
                </c:pt>
                <c:pt idx="20">
                  <c:v>27.07-02.08</c:v>
                </c:pt>
                <c:pt idx="21">
                  <c:v>03.08-09.08</c:v>
                </c:pt>
                <c:pt idx="22">
                  <c:v>10.08-16.08</c:v>
                </c:pt>
                <c:pt idx="23">
                  <c:v>17.08-23.08</c:v>
                </c:pt>
                <c:pt idx="24">
                  <c:v>24.08-30.08</c:v>
                </c:pt>
                <c:pt idx="25">
                  <c:v>31.08-06.09</c:v>
                </c:pt>
                <c:pt idx="26">
                  <c:v>07.09-13.09</c:v>
                </c:pt>
                <c:pt idx="27">
                  <c:v>14.09-20.09</c:v>
                </c:pt>
                <c:pt idx="28">
                  <c:v>21.09-27.09</c:v>
                </c:pt>
                <c:pt idx="29">
                  <c:v>28.09-04.10</c:v>
                </c:pt>
                <c:pt idx="30">
                  <c:v>05.10-11.10</c:v>
                </c:pt>
                <c:pt idx="31">
                  <c:v>12.10-18.10</c:v>
                </c:pt>
                <c:pt idx="32">
                  <c:v>19.10-25.10</c:v>
                </c:pt>
                <c:pt idx="33">
                  <c:v>26.10-01.11</c:v>
                </c:pt>
                <c:pt idx="34">
                  <c:v>02.11-08.11</c:v>
                </c:pt>
                <c:pt idx="35">
                  <c:v>09.11-15.11</c:v>
                </c:pt>
                <c:pt idx="36">
                  <c:v>16.11-22.11</c:v>
                </c:pt>
                <c:pt idx="37">
                  <c:v>23.11-29.11</c:v>
                </c:pt>
                <c:pt idx="38">
                  <c:v>30.11-06.12</c:v>
                </c:pt>
                <c:pt idx="39">
                  <c:v>07.12-13.12</c:v>
                </c:pt>
                <c:pt idx="40">
                  <c:v>14.12-20.12</c:v>
                </c:pt>
                <c:pt idx="41">
                  <c:v>21.12-27.12</c:v>
                </c:pt>
                <c:pt idx="42">
                  <c:v>28.12-03.01</c:v>
                </c:pt>
                <c:pt idx="43">
                  <c:v>04.01-10.01</c:v>
                </c:pt>
                <c:pt idx="44">
                  <c:v>11.01-17.01</c:v>
                </c:pt>
                <c:pt idx="45">
                  <c:v>18.01-24.01</c:v>
                </c:pt>
                <c:pt idx="46">
                  <c:v>25.01-31.01</c:v>
                </c:pt>
                <c:pt idx="47">
                  <c:v>01.02 - 07.02</c:v>
                </c:pt>
                <c:pt idx="48">
                  <c:v>08.02 - 14.02</c:v>
                </c:pt>
                <c:pt idx="49">
                  <c:v>15.02 - 21.02</c:v>
                </c:pt>
                <c:pt idx="50">
                  <c:v>22.02 - 28.02</c:v>
                </c:pt>
                <c:pt idx="51">
                  <c:v>01.03 - 07.03</c:v>
                </c:pt>
                <c:pt idx="52">
                  <c:v>08.03 - 14.03</c:v>
                </c:pt>
                <c:pt idx="53">
                  <c:v>15.03 - 21.03</c:v>
                </c:pt>
                <c:pt idx="54">
                  <c:v>22.03 - 28.03</c:v>
                </c:pt>
                <c:pt idx="55">
                  <c:v>29.03 - 04.04</c:v>
                </c:pt>
                <c:pt idx="56">
                  <c:v>05.04 - 11.04</c:v>
                </c:pt>
                <c:pt idx="57">
                  <c:v>12.04 - 18.04</c:v>
                </c:pt>
                <c:pt idx="58">
                  <c:v>19.04 - 25.04</c:v>
                </c:pt>
                <c:pt idx="59">
                  <c:v>26.04 - 02.05</c:v>
                </c:pt>
                <c:pt idx="60">
                  <c:v>03.05 - 09.05</c:v>
                </c:pt>
                <c:pt idx="61">
                  <c:v>10.05 - 16.05</c:v>
                </c:pt>
                <c:pt idx="62">
                  <c:v>17.05 - 23.05</c:v>
                </c:pt>
                <c:pt idx="63">
                  <c:v>24.05 - 30.05</c:v>
                </c:pt>
                <c:pt idx="64">
                  <c:v>31.05 - 06.06</c:v>
                </c:pt>
                <c:pt idx="65">
                  <c:v>07.06 - 13.06</c:v>
                </c:pt>
                <c:pt idx="66">
                  <c:v>14.06 - 20.06</c:v>
                </c:pt>
                <c:pt idx="67">
                  <c:v>21.06 - 27.06</c:v>
                </c:pt>
                <c:pt idx="68">
                  <c:v>28.06 - 04.07</c:v>
                </c:pt>
                <c:pt idx="69">
                  <c:v>05.07 - 11.07</c:v>
                </c:pt>
                <c:pt idx="70">
                  <c:v>12.07 - 18.07</c:v>
                </c:pt>
                <c:pt idx="71">
                  <c:v>19.07 - 25.07</c:v>
                </c:pt>
                <c:pt idx="72">
                  <c:v>26.07 - 01.08</c:v>
                </c:pt>
                <c:pt idx="73">
                  <c:v>02.08 - 08.08</c:v>
                </c:pt>
                <c:pt idx="74">
                  <c:v>09.08 - 15.08</c:v>
                </c:pt>
                <c:pt idx="75">
                  <c:v>16.08 - 22.08</c:v>
                </c:pt>
                <c:pt idx="76">
                  <c:v>23.08 - 29.08</c:v>
                </c:pt>
                <c:pt idx="77">
                  <c:v>30.08 - 05.09</c:v>
                </c:pt>
                <c:pt idx="78">
                  <c:v>06.09 - 12.09</c:v>
                </c:pt>
                <c:pt idx="79">
                  <c:v>13.09 - 19.09</c:v>
                </c:pt>
                <c:pt idx="80">
                  <c:v>20.09 - 26.09</c:v>
                </c:pt>
                <c:pt idx="81">
                  <c:v>13.09 - 19.09</c:v>
                </c:pt>
                <c:pt idx="82">
                  <c:v>20.09 - 26.09</c:v>
                </c:pt>
                <c:pt idx="83">
                  <c:v>27.09 - 03.10</c:v>
                </c:pt>
                <c:pt idx="84">
                  <c:v>04.10 - 10.10</c:v>
                </c:pt>
                <c:pt idx="85">
                  <c:v>11.10 - 17.10</c:v>
                </c:pt>
                <c:pt idx="86">
                  <c:v>18.10 - 24.10</c:v>
                </c:pt>
                <c:pt idx="87">
                  <c:v>25.10 - 31.10</c:v>
                </c:pt>
                <c:pt idx="88">
                  <c:v>01.11 - 07.11</c:v>
                </c:pt>
                <c:pt idx="89">
                  <c:v>08.11 - 14.11</c:v>
                </c:pt>
                <c:pt idx="90">
                  <c:v>15.11 - 21.11</c:v>
                </c:pt>
                <c:pt idx="91">
                  <c:v>22.11 - 28.11</c:v>
                </c:pt>
                <c:pt idx="92">
                  <c:v>29.11 - 05.12</c:v>
                </c:pt>
                <c:pt idx="93">
                  <c:v>06.12 - 12.12</c:v>
                </c:pt>
                <c:pt idx="94">
                  <c:v>13.12 - 19.12</c:v>
                </c:pt>
                <c:pt idx="95">
                  <c:v>20.12 - 26.12</c:v>
                </c:pt>
                <c:pt idx="96">
                  <c:v>27.12 - 02.01</c:v>
                </c:pt>
                <c:pt idx="97">
                  <c:v>03.01 - 09.01</c:v>
                </c:pt>
                <c:pt idx="98">
                  <c:v>10.01 - 16.01</c:v>
                </c:pt>
              </c:strCache>
            </c:strRef>
          </c:cat>
          <c:val>
            <c:numRef>
              <c:f>Saptamini!$B$2:$B$100</c:f>
              <c:numCache>
                <c:formatCode>General</c:formatCode>
                <c:ptCount val="99"/>
                <c:pt idx="0">
                  <c:v>23</c:v>
                </c:pt>
                <c:pt idx="1">
                  <c:v>71</c:v>
                </c:pt>
                <c:pt idx="2">
                  <c:v>169</c:v>
                </c:pt>
                <c:pt idx="3">
                  <c:v>601</c:v>
                </c:pt>
                <c:pt idx="4">
                  <c:v>798</c:v>
                </c:pt>
                <c:pt idx="5">
                  <c:v>810</c:v>
                </c:pt>
                <c:pt idx="6">
                  <c:v>936</c:v>
                </c:pt>
                <c:pt idx="7">
                  <c:v>713</c:v>
                </c:pt>
                <c:pt idx="8">
                  <c:v>806</c:v>
                </c:pt>
                <c:pt idx="9">
                  <c:v>1133</c:v>
                </c:pt>
                <c:pt idx="10">
                  <c:v>1033</c:v>
                </c:pt>
                <c:pt idx="11">
                  <c:v>1158</c:v>
                </c:pt>
                <c:pt idx="12">
                  <c:v>1449</c:v>
                </c:pt>
                <c:pt idx="13">
                  <c:v>2040</c:v>
                </c:pt>
                <c:pt idx="14">
                  <c:v>2460</c:v>
                </c:pt>
                <c:pt idx="15">
                  <c:v>2050</c:v>
                </c:pt>
                <c:pt idx="16">
                  <c:v>1564</c:v>
                </c:pt>
                <c:pt idx="17">
                  <c:v>1568</c:v>
                </c:pt>
                <c:pt idx="18">
                  <c:v>1598</c:v>
                </c:pt>
                <c:pt idx="19">
                  <c:v>2054</c:v>
                </c:pt>
                <c:pt idx="20">
                  <c:v>2328</c:v>
                </c:pt>
                <c:pt idx="21">
                  <c:v>2298</c:v>
                </c:pt>
                <c:pt idx="22">
                  <c:v>2523</c:v>
                </c:pt>
                <c:pt idx="23">
                  <c:v>3295</c:v>
                </c:pt>
                <c:pt idx="24">
                  <c:v>3222</c:v>
                </c:pt>
                <c:pt idx="25">
                  <c:v>3097</c:v>
                </c:pt>
                <c:pt idx="26">
                  <c:v>3181</c:v>
                </c:pt>
                <c:pt idx="27">
                  <c:v>3618</c:v>
                </c:pt>
                <c:pt idx="28">
                  <c:v>4279</c:v>
                </c:pt>
                <c:pt idx="29">
                  <c:v>5704</c:v>
                </c:pt>
                <c:pt idx="30">
                  <c:v>5572</c:v>
                </c:pt>
                <c:pt idx="31">
                  <c:v>4899</c:v>
                </c:pt>
                <c:pt idx="32">
                  <c:v>4453</c:v>
                </c:pt>
                <c:pt idx="33">
                  <c:v>5079</c:v>
                </c:pt>
                <c:pt idx="34">
                  <c:v>5764</c:v>
                </c:pt>
                <c:pt idx="35">
                  <c:v>6933</c:v>
                </c:pt>
                <c:pt idx="36">
                  <c:v>8662</c:v>
                </c:pt>
                <c:pt idx="37">
                  <c:v>9076</c:v>
                </c:pt>
                <c:pt idx="38">
                  <c:v>9348</c:v>
                </c:pt>
                <c:pt idx="39">
                  <c:v>10153</c:v>
                </c:pt>
                <c:pt idx="40">
                  <c:v>8689</c:v>
                </c:pt>
                <c:pt idx="41">
                  <c:v>6148</c:v>
                </c:pt>
                <c:pt idx="42">
                  <c:v>4518</c:v>
                </c:pt>
                <c:pt idx="43">
                  <c:v>3518</c:v>
                </c:pt>
                <c:pt idx="44">
                  <c:v>3463</c:v>
                </c:pt>
                <c:pt idx="45">
                  <c:v>3348</c:v>
                </c:pt>
                <c:pt idx="46">
                  <c:v>3602</c:v>
                </c:pt>
                <c:pt idx="47">
                  <c:v>4765</c:v>
                </c:pt>
                <c:pt idx="48">
                  <c:v>5617</c:v>
                </c:pt>
                <c:pt idx="49">
                  <c:v>6566</c:v>
                </c:pt>
                <c:pt idx="50">
                  <c:v>8701</c:v>
                </c:pt>
                <c:pt idx="51">
                  <c:v>9799</c:v>
                </c:pt>
                <c:pt idx="52">
                  <c:v>9211</c:v>
                </c:pt>
                <c:pt idx="53">
                  <c:v>10571</c:v>
                </c:pt>
                <c:pt idx="54">
                  <c:v>11487</c:v>
                </c:pt>
                <c:pt idx="55">
                  <c:v>8566</c:v>
                </c:pt>
                <c:pt idx="56">
                  <c:v>6130</c:v>
                </c:pt>
                <c:pt idx="57">
                  <c:v>4680</c:v>
                </c:pt>
                <c:pt idx="58">
                  <c:v>3242</c:v>
                </c:pt>
                <c:pt idx="59">
                  <c:v>2196</c:v>
                </c:pt>
                <c:pt idx="60">
                  <c:v>1414</c:v>
                </c:pt>
                <c:pt idx="61">
                  <c:v>1096</c:v>
                </c:pt>
                <c:pt idx="62">
                  <c:v>831</c:v>
                </c:pt>
                <c:pt idx="63">
                  <c:v>469</c:v>
                </c:pt>
                <c:pt idx="64">
                  <c:v>308</c:v>
                </c:pt>
                <c:pt idx="65">
                  <c:v>344</c:v>
                </c:pt>
                <c:pt idx="66">
                  <c:v>343</c:v>
                </c:pt>
                <c:pt idx="67">
                  <c:v>419</c:v>
                </c:pt>
                <c:pt idx="68">
                  <c:v>411</c:v>
                </c:pt>
                <c:pt idx="69">
                  <c:v>497</c:v>
                </c:pt>
                <c:pt idx="70">
                  <c:v>479</c:v>
                </c:pt>
                <c:pt idx="71">
                  <c:v>678</c:v>
                </c:pt>
                <c:pt idx="72">
                  <c:v>925</c:v>
                </c:pt>
                <c:pt idx="73">
                  <c:v>1081</c:v>
                </c:pt>
                <c:pt idx="74">
                  <c:v>1414</c:v>
                </c:pt>
                <c:pt idx="75">
                  <c:v>2388</c:v>
                </c:pt>
                <c:pt idx="76">
                  <c:v>2556</c:v>
                </c:pt>
                <c:pt idx="77">
                  <c:v>3231</c:v>
                </c:pt>
                <c:pt idx="78">
                  <c:v>4593</c:v>
                </c:pt>
                <c:pt idx="79">
                  <c:v>6888</c:v>
                </c:pt>
                <c:pt idx="80">
                  <c:v>7325</c:v>
                </c:pt>
                <c:pt idx="81">
                  <c:v>6888</c:v>
                </c:pt>
                <c:pt idx="82">
                  <c:v>7325</c:v>
                </c:pt>
                <c:pt idx="83">
                  <c:v>8207</c:v>
                </c:pt>
                <c:pt idx="84">
                  <c:v>9443</c:v>
                </c:pt>
                <c:pt idx="85">
                  <c:v>9882</c:v>
                </c:pt>
                <c:pt idx="86">
                  <c:v>11471</c:v>
                </c:pt>
                <c:pt idx="87">
                  <c:v>9765</c:v>
                </c:pt>
                <c:pt idx="88">
                  <c:v>8208</c:v>
                </c:pt>
                <c:pt idx="89">
                  <c:v>6861</c:v>
                </c:pt>
                <c:pt idx="90">
                  <c:v>5380</c:v>
                </c:pt>
                <c:pt idx="91">
                  <c:v>4231</c:v>
                </c:pt>
                <c:pt idx="92">
                  <c:v>3823</c:v>
                </c:pt>
                <c:pt idx="93">
                  <c:v>3403</c:v>
                </c:pt>
                <c:pt idx="94">
                  <c:v>2541</c:v>
                </c:pt>
                <c:pt idx="95">
                  <c:v>2326</c:v>
                </c:pt>
                <c:pt idx="96">
                  <c:v>2076</c:v>
                </c:pt>
                <c:pt idx="97">
                  <c:v>3688</c:v>
                </c:pt>
                <c:pt idx="98">
                  <c:v>8669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927-45B1-92B7-3D1DFF57539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48067456"/>
        <c:axId val="148068992"/>
      </c:barChart>
      <c:lineChart>
        <c:grouping val="standard"/>
        <c:varyColors val="0"/>
        <c:ser>
          <c:idx val="2"/>
          <c:order val="2"/>
          <c:tx>
            <c:strRef>
              <c:f>Saptamini!$D$1</c:f>
              <c:strCache>
                <c:ptCount val="1"/>
                <c:pt idx="0">
                  <c:v>vindecați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3"/>
              </a:solidFill>
              <a:ln w="9525">
                <a:solidFill>
                  <a:schemeClr val="accent3"/>
                </a:solidFill>
              </a:ln>
              <a:effectLst/>
            </c:spPr>
          </c:marker>
          <c:cat>
            <c:strRef>
              <c:f>Saptamini!$A$2:$A$100</c:f>
              <c:strCache>
                <c:ptCount val="99"/>
                <c:pt idx="0">
                  <c:v>08.03-15.03</c:v>
                </c:pt>
                <c:pt idx="1">
                  <c:v>16.03-22.03</c:v>
                </c:pt>
                <c:pt idx="2">
                  <c:v>23.03.29.03</c:v>
                </c:pt>
                <c:pt idx="3">
                  <c:v>30.03-05.04</c:v>
                </c:pt>
                <c:pt idx="4">
                  <c:v>06.04-12.04</c:v>
                </c:pt>
                <c:pt idx="5">
                  <c:v>13.04-19.04</c:v>
                </c:pt>
                <c:pt idx="6">
                  <c:v>20.04-26.04</c:v>
                </c:pt>
                <c:pt idx="7">
                  <c:v>27.04-03.05</c:v>
                </c:pt>
                <c:pt idx="8">
                  <c:v>04.05-10.05</c:v>
                </c:pt>
                <c:pt idx="9">
                  <c:v>11.05 -17.05</c:v>
                </c:pt>
                <c:pt idx="10">
                  <c:v>18.05-24.05</c:v>
                </c:pt>
                <c:pt idx="11">
                  <c:v>25.05-31.05</c:v>
                </c:pt>
                <c:pt idx="12">
                  <c:v>01.06-07.06</c:v>
                </c:pt>
                <c:pt idx="13">
                  <c:v>08.06 - 14.06</c:v>
                </c:pt>
                <c:pt idx="14">
                  <c:v>15.06-21.06</c:v>
                </c:pt>
                <c:pt idx="15">
                  <c:v>22.06-28.06</c:v>
                </c:pt>
                <c:pt idx="16">
                  <c:v>29.06-05.07</c:v>
                </c:pt>
                <c:pt idx="17">
                  <c:v>06.07-12.07</c:v>
                </c:pt>
                <c:pt idx="18">
                  <c:v>13.07-19.07</c:v>
                </c:pt>
                <c:pt idx="19">
                  <c:v>20.07-26.07</c:v>
                </c:pt>
                <c:pt idx="20">
                  <c:v>27.07-02.08</c:v>
                </c:pt>
                <c:pt idx="21">
                  <c:v>03.08-09.08</c:v>
                </c:pt>
                <c:pt idx="22">
                  <c:v>10.08-16.08</c:v>
                </c:pt>
                <c:pt idx="23">
                  <c:v>17.08-23.08</c:v>
                </c:pt>
                <c:pt idx="24">
                  <c:v>24.08-30.08</c:v>
                </c:pt>
                <c:pt idx="25">
                  <c:v>31.08-06.09</c:v>
                </c:pt>
                <c:pt idx="26">
                  <c:v>07.09-13.09</c:v>
                </c:pt>
                <c:pt idx="27">
                  <c:v>14.09-20.09</c:v>
                </c:pt>
                <c:pt idx="28">
                  <c:v>21.09-27.09</c:v>
                </c:pt>
                <c:pt idx="29">
                  <c:v>28.09-04.10</c:v>
                </c:pt>
                <c:pt idx="30">
                  <c:v>05.10-11.10</c:v>
                </c:pt>
                <c:pt idx="31">
                  <c:v>12.10-18.10</c:v>
                </c:pt>
                <c:pt idx="32">
                  <c:v>19.10-25.10</c:v>
                </c:pt>
                <c:pt idx="33">
                  <c:v>26.10-01.11</c:v>
                </c:pt>
                <c:pt idx="34">
                  <c:v>02.11-08.11</c:v>
                </c:pt>
                <c:pt idx="35">
                  <c:v>09.11-15.11</c:v>
                </c:pt>
                <c:pt idx="36">
                  <c:v>16.11-22.11</c:v>
                </c:pt>
                <c:pt idx="37">
                  <c:v>23.11-29.11</c:v>
                </c:pt>
                <c:pt idx="38">
                  <c:v>30.11-06.12</c:v>
                </c:pt>
                <c:pt idx="39">
                  <c:v>07.12-13.12</c:v>
                </c:pt>
                <c:pt idx="40">
                  <c:v>14.12-20.12</c:v>
                </c:pt>
                <c:pt idx="41">
                  <c:v>21.12-27.12</c:v>
                </c:pt>
                <c:pt idx="42">
                  <c:v>28.12-03.01</c:v>
                </c:pt>
                <c:pt idx="43">
                  <c:v>04.01-10.01</c:v>
                </c:pt>
                <c:pt idx="44">
                  <c:v>11.01-17.01</c:v>
                </c:pt>
                <c:pt idx="45">
                  <c:v>18.01-24.01</c:v>
                </c:pt>
                <c:pt idx="46">
                  <c:v>25.01-31.01</c:v>
                </c:pt>
                <c:pt idx="47">
                  <c:v>01.02 - 07.02</c:v>
                </c:pt>
                <c:pt idx="48">
                  <c:v>08.02 - 14.02</c:v>
                </c:pt>
                <c:pt idx="49">
                  <c:v>15.02 - 21.02</c:v>
                </c:pt>
                <c:pt idx="50">
                  <c:v>22.02 - 28.02</c:v>
                </c:pt>
                <c:pt idx="51">
                  <c:v>01.03 - 07.03</c:v>
                </c:pt>
                <c:pt idx="52">
                  <c:v>08.03 - 14.03</c:v>
                </c:pt>
                <c:pt idx="53">
                  <c:v>15.03 - 21.03</c:v>
                </c:pt>
                <c:pt idx="54">
                  <c:v>22.03 - 28.03</c:v>
                </c:pt>
                <c:pt idx="55">
                  <c:v>29.03 - 04.04</c:v>
                </c:pt>
                <c:pt idx="56">
                  <c:v>05.04 - 11.04</c:v>
                </c:pt>
                <c:pt idx="57">
                  <c:v>12.04 - 18.04</c:v>
                </c:pt>
                <c:pt idx="58">
                  <c:v>19.04 - 25.04</c:v>
                </c:pt>
                <c:pt idx="59">
                  <c:v>26.04 - 02.05</c:v>
                </c:pt>
                <c:pt idx="60">
                  <c:v>03.05 - 09.05</c:v>
                </c:pt>
                <c:pt idx="61">
                  <c:v>10.05 - 16.05</c:v>
                </c:pt>
                <c:pt idx="62">
                  <c:v>17.05 - 23.05</c:v>
                </c:pt>
                <c:pt idx="63">
                  <c:v>24.05 - 30.05</c:v>
                </c:pt>
                <c:pt idx="64">
                  <c:v>31.05 - 06.06</c:v>
                </c:pt>
                <c:pt idx="65">
                  <c:v>07.06 - 13.06</c:v>
                </c:pt>
                <c:pt idx="66">
                  <c:v>14.06 - 20.06</c:v>
                </c:pt>
                <c:pt idx="67">
                  <c:v>21.06 - 27.06</c:v>
                </c:pt>
                <c:pt idx="68">
                  <c:v>28.06 - 04.07</c:v>
                </c:pt>
                <c:pt idx="69">
                  <c:v>05.07 - 11.07</c:v>
                </c:pt>
                <c:pt idx="70">
                  <c:v>12.07 - 18.07</c:v>
                </c:pt>
                <c:pt idx="71">
                  <c:v>19.07 - 25.07</c:v>
                </c:pt>
                <c:pt idx="72">
                  <c:v>26.07 - 01.08</c:v>
                </c:pt>
                <c:pt idx="73">
                  <c:v>02.08 - 08.08</c:v>
                </c:pt>
                <c:pt idx="74">
                  <c:v>09.08 - 15.08</c:v>
                </c:pt>
                <c:pt idx="75">
                  <c:v>16.08 - 22.08</c:v>
                </c:pt>
                <c:pt idx="76">
                  <c:v>23.08 - 29.08</c:v>
                </c:pt>
                <c:pt idx="77">
                  <c:v>30.08 - 05.09</c:v>
                </c:pt>
                <c:pt idx="78">
                  <c:v>06.09 - 12.09</c:v>
                </c:pt>
                <c:pt idx="79">
                  <c:v>13.09 - 19.09</c:v>
                </c:pt>
                <c:pt idx="80">
                  <c:v>20.09 - 26.09</c:v>
                </c:pt>
                <c:pt idx="81">
                  <c:v>13.09 - 19.09</c:v>
                </c:pt>
                <c:pt idx="82">
                  <c:v>20.09 - 26.09</c:v>
                </c:pt>
                <c:pt idx="83">
                  <c:v>27.09 - 03.10</c:v>
                </c:pt>
                <c:pt idx="84">
                  <c:v>04.10 - 10.10</c:v>
                </c:pt>
                <c:pt idx="85">
                  <c:v>11.10 - 17.10</c:v>
                </c:pt>
                <c:pt idx="86">
                  <c:v>18.10 - 24.10</c:v>
                </c:pt>
                <c:pt idx="87">
                  <c:v>25.10 - 31.10</c:v>
                </c:pt>
                <c:pt idx="88">
                  <c:v>01.11 - 07.11</c:v>
                </c:pt>
                <c:pt idx="89">
                  <c:v>08.11 - 14.11</c:v>
                </c:pt>
                <c:pt idx="90">
                  <c:v>15.11 - 21.11</c:v>
                </c:pt>
                <c:pt idx="91">
                  <c:v>22.11 - 28.11</c:v>
                </c:pt>
                <c:pt idx="92">
                  <c:v>29.11 - 05.12</c:v>
                </c:pt>
                <c:pt idx="93">
                  <c:v>06.12 - 12.12</c:v>
                </c:pt>
                <c:pt idx="94">
                  <c:v>13.12 - 19.12</c:v>
                </c:pt>
                <c:pt idx="95">
                  <c:v>20.12 - 26.12</c:v>
                </c:pt>
                <c:pt idx="96">
                  <c:v>27.12 - 02.01</c:v>
                </c:pt>
                <c:pt idx="97">
                  <c:v>03.01 - 09.01</c:v>
                </c:pt>
                <c:pt idx="98">
                  <c:v>10.01 - 16.01</c:v>
                </c:pt>
              </c:strCache>
            </c:strRef>
          </c:cat>
          <c:val>
            <c:numRef>
              <c:f>Saptamini!$D$2:$D$100</c:f>
              <c:numCache>
                <c:formatCode>General</c:formatCode>
                <c:ptCount val="99"/>
                <c:pt idx="0">
                  <c:v>0</c:v>
                </c:pt>
                <c:pt idx="1">
                  <c:v>0</c:v>
                </c:pt>
                <c:pt idx="2">
                  <c:v>11</c:v>
                </c:pt>
                <c:pt idx="3">
                  <c:v>19</c:v>
                </c:pt>
                <c:pt idx="4">
                  <c:v>64</c:v>
                </c:pt>
                <c:pt idx="5">
                  <c:v>363</c:v>
                </c:pt>
                <c:pt idx="6">
                  <c:v>438</c:v>
                </c:pt>
                <c:pt idx="7">
                  <c:v>487</c:v>
                </c:pt>
                <c:pt idx="8">
                  <c:v>576</c:v>
                </c:pt>
                <c:pt idx="9">
                  <c:v>450</c:v>
                </c:pt>
                <c:pt idx="10">
                  <c:v>1305</c:v>
                </c:pt>
                <c:pt idx="11">
                  <c:v>868</c:v>
                </c:pt>
                <c:pt idx="12">
                  <c:v>1066</c:v>
                </c:pt>
                <c:pt idx="13">
                  <c:v>985</c:v>
                </c:pt>
                <c:pt idx="14">
                  <c:v>1273</c:v>
                </c:pt>
                <c:pt idx="15">
                  <c:v>1185</c:v>
                </c:pt>
                <c:pt idx="16">
                  <c:v>1637</c:v>
                </c:pt>
                <c:pt idx="17">
                  <c:v>1949</c:v>
                </c:pt>
                <c:pt idx="18">
                  <c:v>1709</c:v>
                </c:pt>
                <c:pt idx="19">
                  <c:v>1533</c:v>
                </c:pt>
                <c:pt idx="20">
                  <c:v>1907</c:v>
                </c:pt>
                <c:pt idx="21">
                  <c:v>1484</c:v>
                </c:pt>
                <c:pt idx="22">
                  <c:v>1920</c:v>
                </c:pt>
                <c:pt idx="23">
                  <c:v>2042</c:v>
                </c:pt>
                <c:pt idx="24">
                  <c:v>2242</c:v>
                </c:pt>
                <c:pt idx="25">
                  <c:v>2679</c:v>
                </c:pt>
                <c:pt idx="26">
                  <c:v>3147</c:v>
                </c:pt>
                <c:pt idx="27">
                  <c:v>3306</c:v>
                </c:pt>
                <c:pt idx="28">
                  <c:v>3224</c:v>
                </c:pt>
                <c:pt idx="29">
                  <c:v>3113</c:v>
                </c:pt>
                <c:pt idx="30">
                  <c:v>3402</c:v>
                </c:pt>
                <c:pt idx="31">
                  <c:v>3485</c:v>
                </c:pt>
                <c:pt idx="32">
                  <c:v>4448</c:v>
                </c:pt>
                <c:pt idx="33">
                  <c:v>4022</c:v>
                </c:pt>
                <c:pt idx="34">
                  <c:v>6196</c:v>
                </c:pt>
                <c:pt idx="35">
                  <c:v>8264</c:v>
                </c:pt>
                <c:pt idx="36">
                  <c:v>8744</c:v>
                </c:pt>
                <c:pt idx="37">
                  <c:v>15070</c:v>
                </c:pt>
                <c:pt idx="38">
                  <c:v>6658</c:v>
                </c:pt>
                <c:pt idx="39">
                  <c:v>7657</c:v>
                </c:pt>
                <c:pt idx="40">
                  <c:v>9734</c:v>
                </c:pt>
                <c:pt idx="41">
                  <c:v>8769</c:v>
                </c:pt>
                <c:pt idx="42">
                  <c:v>5843</c:v>
                </c:pt>
                <c:pt idx="43">
                  <c:v>5193</c:v>
                </c:pt>
                <c:pt idx="44">
                  <c:v>4710</c:v>
                </c:pt>
                <c:pt idx="45">
                  <c:v>3798</c:v>
                </c:pt>
                <c:pt idx="46">
                  <c:v>2860</c:v>
                </c:pt>
                <c:pt idx="47">
                  <c:v>3695</c:v>
                </c:pt>
                <c:pt idx="48">
                  <c:v>3642</c:v>
                </c:pt>
                <c:pt idx="49">
                  <c:v>4466</c:v>
                </c:pt>
                <c:pt idx="50">
                  <c:v>4285</c:v>
                </c:pt>
                <c:pt idx="51">
                  <c:v>5152</c:v>
                </c:pt>
                <c:pt idx="52">
                  <c:v>6992</c:v>
                </c:pt>
                <c:pt idx="53">
                  <c:v>10041</c:v>
                </c:pt>
                <c:pt idx="54">
                  <c:v>13406</c:v>
                </c:pt>
                <c:pt idx="55">
                  <c:v>13322</c:v>
                </c:pt>
                <c:pt idx="56">
                  <c:v>7836</c:v>
                </c:pt>
                <c:pt idx="57">
                  <c:v>8308</c:v>
                </c:pt>
                <c:pt idx="58">
                  <c:v>6170</c:v>
                </c:pt>
                <c:pt idx="59">
                  <c:v>3419</c:v>
                </c:pt>
                <c:pt idx="60">
                  <c:v>2710</c:v>
                </c:pt>
                <c:pt idx="61">
                  <c:v>1323</c:v>
                </c:pt>
                <c:pt idx="62">
                  <c:v>1713</c:v>
                </c:pt>
                <c:pt idx="63">
                  <c:v>880</c:v>
                </c:pt>
                <c:pt idx="64">
                  <c:v>596</c:v>
                </c:pt>
                <c:pt idx="65">
                  <c:v>631</c:v>
                </c:pt>
                <c:pt idx="66">
                  <c:v>506</c:v>
                </c:pt>
                <c:pt idx="67">
                  <c:v>379</c:v>
                </c:pt>
                <c:pt idx="68">
                  <c:v>380</c:v>
                </c:pt>
                <c:pt idx="69">
                  <c:v>515</c:v>
                </c:pt>
                <c:pt idx="70">
                  <c:v>466</c:v>
                </c:pt>
                <c:pt idx="71">
                  <c:v>576</c:v>
                </c:pt>
                <c:pt idx="72">
                  <c:v>615</c:v>
                </c:pt>
                <c:pt idx="73">
                  <c:v>804</c:v>
                </c:pt>
                <c:pt idx="74">
                  <c:v>1118</c:v>
                </c:pt>
                <c:pt idx="75">
                  <c:v>1253</c:v>
                </c:pt>
                <c:pt idx="76">
                  <c:v>1835</c:v>
                </c:pt>
                <c:pt idx="77">
                  <c:v>2047</c:v>
                </c:pt>
                <c:pt idx="78">
                  <c:v>3598</c:v>
                </c:pt>
                <c:pt idx="79">
                  <c:v>4613</c:v>
                </c:pt>
                <c:pt idx="80">
                  <c:v>5887</c:v>
                </c:pt>
                <c:pt idx="81">
                  <c:v>4613</c:v>
                </c:pt>
                <c:pt idx="82">
                  <c:v>5887</c:v>
                </c:pt>
                <c:pt idx="83">
                  <c:v>7495</c:v>
                </c:pt>
                <c:pt idx="84">
                  <c:v>8161</c:v>
                </c:pt>
                <c:pt idx="85">
                  <c:v>7662</c:v>
                </c:pt>
                <c:pt idx="86">
                  <c:v>9692</c:v>
                </c:pt>
                <c:pt idx="87">
                  <c:v>9660</c:v>
                </c:pt>
                <c:pt idx="88">
                  <c:v>8964</c:v>
                </c:pt>
                <c:pt idx="89">
                  <c:v>7816</c:v>
                </c:pt>
                <c:pt idx="90">
                  <c:v>7584</c:v>
                </c:pt>
                <c:pt idx="91">
                  <c:v>6336</c:v>
                </c:pt>
                <c:pt idx="92">
                  <c:v>3868</c:v>
                </c:pt>
                <c:pt idx="93">
                  <c:v>3761</c:v>
                </c:pt>
                <c:pt idx="94">
                  <c:v>3399</c:v>
                </c:pt>
                <c:pt idx="95">
                  <c:v>2756</c:v>
                </c:pt>
                <c:pt idx="96">
                  <c:v>2378</c:v>
                </c:pt>
                <c:pt idx="97">
                  <c:v>1514</c:v>
                </c:pt>
                <c:pt idx="98">
                  <c:v>2581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B927-45B1-92B7-3D1DFF57539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48067456"/>
        <c:axId val="148068992"/>
      </c:lineChart>
      <c:lineChart>
        <c:grouping val="standard"/>
        <c:varyColors val="0"/>
        <c:ser>
          <c:idx val="1"/>
          <c:order val="1"/>
          <c:tx>
            <c:strRef>
              <c:f>Saptamini!$C$1</c:f>
              <c:strCache>
                <c:ptCount val="1"/>
                <c:pt idx="0">
                  <c:v>decese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cat>
            <c:strRef>
              <c:f>Saptamini!$A$2:$A$100</c:f>
              <c:strCache>
                <c:ptCount val="99"/>
                <c:pt idx="0">
                  <c:v>08.03-15.03</c:v>
                </c:pt>
                <c:pt idx="1">
                  <c:v>16.03-22.03</c:v>
                </c:pt>
                <c:pt idx="2">
                  <c:v>23.03.29.03</c:v>
                </c:pt>
                <c:pt idx="3">
                  <c:v>30.03-05.04</c:v>
                </c:pt>
                <c:pt idx="4">
                  <c:v>06.04-12.04</c:v>
                </c:pt>
                <c:pt idx="5">
                  <c:v>13.04-19.04</c:v>
                </c:pt>
                <c:pt idx="6">
                  <c:v>20.04-26.04</c:v>
                </c:pt>
                <c:pt idx="7">
                  <c:v>27.04-03.05</c:v>
                </c:pt>
                <c:pt idx="8">
                  <c:v>04.05-10.05</c:v>
                </c:pt>
                <c:pt idx="9">
                  <c:v>11.05 -17.05</c:v>
                </c:pt>
                <c:pt idx="10">
                  <c:v>18.05-24.05</c:v>
                </c:pt>
                <c:pt idx="11">
                  <c:v>25.05-31.05</c:v>
                </c:pt>
                <c:pt idx="12">
                  <c:v>01.06-07.06</c:v>
                </c:pt>
                <c:pt idx="13">
                  <c:v>08.06 - 14.06</c:v>
                </c:pt>
                <c:pt idx="14">
                  <c:v>15.06-21.06</c:v>
                </c:pt>
                <c:pt idx="15">
                  <c:v>22.06-28.06</c:v>
                </c:pt>
                <c:pt idx="16">
                  <c:v>29.06-05.07</c:v>
                </c:pt>
                <c:pt idx="17">
                  <c:v>06.07-12.07</c:v>
                </c:pt>
                <c:pt idx="18">
                  <c:v>13.07-19.07</c:v>
                </c:pt>
                <c:pt idx="19">
                  <c:v>20.07-26.07</c:v>
                </c:pt>
                <c:pt idx="20">
                  <c:v>27.07-02.08</c:v>
                </c:pt>
                <c:pt idx="21">
                  <c:v>03.08-09.08</c:v>
                </c:pt>
                <c:pt idx="22">
                  <c:v>10.08-16.08</c:v>
                </c:pt>
                <c:pt idx="23">
                  <c:v>17.08-23.08</c:v>
                </c:pt>
                <c:pt idx="24">
                  <c:v>24.08-30.08</c:v>
                </c:pt>
                <c:pt idx="25">
                  <c:v>31.08-06.09</c:v>
                </c:pt>
                <c:pt idx="26">
                  <c:v>07.09-13.09</c:v>
                </c:pt>
                <c:pt idx="27">
                  <c:v>14.09-20.09</c:v>
                </c:pt>
                <c:pt idx="28">
                  <c:v>21.09-27.09</c:v>
                </c:pt>
                <c:pt idx="29">
                  <c:v>28.09-04.10</c:v>
                </c:pt>
                <c:pt idx="30">
                  <c:v>05.10-11.10</c:v>
                </c:pt>
                <c:pt idx="31">
                  <c:v>12.10-18.10</c:v>
                </c:pt>
                <c:pt idx="32">
                  <c:v>19.10-25.10</c:v>
                </c:pt>
                <c:pt idx="33">
                  <c:v>26.10-01.11</c:v>
                </c:pt>
                <c:pt idx="34">
                  <c:v>02.11-08.11</c:v>
                </c:pt>
                <c:pt idx="35">
                  <c:v>09.11-15.11</c:v>
                </c:pt>
                <c:pt idx="36">
                  <c:v>16.11-22.11</c:v>
                </c:pt>
                <c:pt idx="37">
                  <c:v>23.11-29.11</c:v>
                </c:pt>
                <c:pt idx="38">
                  <c:v>30.11-06.12</c:v>
                </c:pt>
                <c:pt idx="39">
                  <c:v>07.12-13.12</c:v>
                </c:pt>
                <c:pt idx="40">
                  <c:v>14.12-20.12</c:v>
                </c:pt>
                <c:pt idx="41">
                  <c:v>21.12-27.12</c:v>
                </c:pt>
                <c:pt idx="42">
                  <c:v>28.12-03.01</c:v>
                </c:pt>
                <c:pt idx="43">
                  <c:v>04.01-10.01</c:v>
                </c:pt>
                <c:pt idx="44">
                  <c:v>11.01-17.01</c:v>
                </c:pt>
                <c:pt idx="45">
                  <c:v>18.01-24.01</c:v>
                </c:pt>
                <c:pt idx="46">
                  <c:v>25.01-31.01</c:v>
                </c:pt>
                <c:pt idx="47">
                  <c:v>01.02 - 07.02</c:v>
                </c:pt>
                <c:pt idx="48">
                  <c:v>08.02 - 14.02</c:v>
                </c:pt>
                <c:pt idx="49">
                  <c:v>15.02 - 21.02</c:v>
                </c:pt>
                <c:pt idx="50">
                  <c:v>22.02 - 28.02</c:v>
                </c:pt>
                <c:pt idx="51">
                  <c:v>01.03 - 07.03</c:v>
                </c:pt>
                <c:pt idx="52">
                  <c:v>08.03 - 14.03</c:v>
                </c:pt>
                <c:pt idx="53">
                  <c:v>15.03 - 21.03</c:v>
                </c:pt>
                <c:pt idx="54">
                  <c:v>22.03 - 28.03</c:v>
                </c:pt>
                <c:pt idx="55">
                  <c:v>29.03 - 04.04</c:v>
                </c:pt>
                <c:pt idx="56">
                  <c:v>05.04 - 11.04</c:v>
                </c:pt>
                <c:pt idx="57">
                  <c:v>12.04 - 18.04</c:v>
                </c:pt>
                <c:pt idx="58">
                  <c:v>19.04 - 25.04</c:v>
                </c:pt>
                <c:pt idx="59">
                  <c:v>26.04 - 02.05</c:v>
                </c:pt>
                <c:pt idx="60">
                  <c:v>03.05 - 09.05</c:v>
                </c:pt>
                <c:pt idx="61">
                  <c:v>10.05 - 16.05</c:v>
                </c:pt>
                <c:pt idx="62">
                  <c:v>17.05 - 23.05</c:v>
                </c:pt>
                <c:pt idx="63">
                  <c:v>24.05 - 30.05</c:v>
                </c:pt>
                <c:pt idx="64">
                  <c:v>31.05 - 06.06</c:v>
                </c:pt>
                <c:pt idx="65">
                  <c:v>07.06 - 13.06</c:v>
                </c:pt>
                <c:pt idx="66">
                  <c:v>14.06 - 20.06</c:v>
                </c:pt>
                <c:pt idx="67">
                  <c:v>21.06 - 27.06</c:v>
                </c:pt>
                <c:pt idx="68">
                  <c:v>28.06 - 04.07</c:v>
                </c:pt>
                <c:pt idx="69">
                  <c:v>05.07 - 11.07</c:v>
                </c:pt>
                <c:pt idx="70">
                  <c:v>12.07 - 18.07</c:v>
                </c:pt>
                <c:pt idx="71">
                  <c:v>19.07 - 25.07</c:v>
                </c:pt>
                <c:pt idx="72">
                  <c:v>26.07 - 01.08</c:v>
                </c:pt>
                <c:pt idx="73">
                  <c:v>02.08 - 08.08</c:v>
                </c:pt>
                <c:pt idx="74">
                  <c:v>09.08 - 15.08</c:v>
                </c:pt>
                <c:pt idx="75">
                  <c:v>16.08 - 22.08</c:v>
                </c:pt>
                <c:pt idx="76">
                  <c:v>23.08 - 29.08</c:v>
                </c:pt>
                <c:pt idx="77">
                  <c:v>30.08 - 05.09</c:v>
                </c:pt>
                <c:pt idx="78">
                  <c:v>06.09 - 12.09</c:v>
                </c:pt>
                <c:pt idx="79">
                  <c:v>13.09 - 19.09</c:v>
                </c:pt>
                <c:pt idx="80">
                  <c:v>20.09 - 26.09</c:v>
                </c:pt>
                <c:pt idx="81">
                  <c:v>13.09 - 19.09</c:v>
                </c:pt>
                <c:pt idx="82">
                  <c:v>20.09 - 26.09</c:v>
                </c:pt>
                <c:pt idx="83">
                  <c:v>27.09 - 03.10</c:v>
                </c:pt>
                <c:pt idx="84">
                  <c:v>04.10 - 10.10</c:v>
                </c:pt>
                <c:pt idx="85">
                  <c:v>11.10 - 17.10</c:v>
                </c:pt>
                <c:pt idx="86">
                  <c:v>18.10 - 24.10</c:v>
                </c:pt>
                <c:pt idx="87">
                  <c:v>25.10 - 31.10</c:v>
                </c:pt>
                <c:pt idx="88">
                  <c:v>01.11 - 07.11</c:v>
                </c:pt>
                <c:pt idx="89">
                  <c:v>08.11 - 14.11</c:v>
                </c:pt>
                <c:pt idx="90">
                  <c:v>15.11 - 21.11</c:v>
                </c:pt>
                <c:pt idx="91">
                  <c:v>22.11 - 28.11</c:v>
                </c:pt>
                <c:pt idx="92">
                  <c:v>29.11 - 05.12</c:v>
                </c:pt>
                <c:pt idx="93">
                  <c:v>06.12 - 12.12</c:v>
                </c:pt>
                <c:pt idx="94">
                  <c:v>13.12 - 19.12</c:v>
                </c:pt>
                <c:pt idx="95">
                  <c:v>20.12 - 26.12</c:v>
                </c:pt>
                <c:pt idx="96">
                  <c:v>27.12 - 02.01</c:v>
                </c:pt>
                <c:pt idx="97">
                  <c:v>03.01 - 09.01</c:v>
                </c:pt>
                <c:pt idx="98">
                  <c:v>10.01 - 16.01</c:v>
                </c:pt>
              </c:strCache>
            </c:strRef>
          </c:cat>
          <c:val>
            <c:numRef>
              <c:f>Saptamini!$C$2:$C$100</c:f>
              <c:numCache>
                <c:formatCode>General</c:formatCode>
                <c:ptCount val="99"/>
                <c:pt idx="0">
                  <c:v>0</c:v>
                </c:pt>
                <c:pt idx="1">
                  <c:v>2</c:v>
                </c:pt>
                <c:pt idx="2">
                  <c:v>2</c:v>
                </c:pt>
                <c:pt idx="3">
                  <c:v>15</c:v>
                </c:pt>
                <c:pt idx="4">
                  <c:v>16</c:v>
                </c:pt>
                <c:pt idx="5">
                  <c:v>35</c:v>
                </c:pt>
                <c:pt idx="6">
                  <c:v>30</c:v>
                </c:pt>
                <c:pt idx="7">
                  <c:v>28</c:v>
                </c:pt>
                <c:pt idx="8">
                  <c:v>41</c:v>
                </c:pt>
                <c:pt idx="9">
                  <c:v>42</c:v>
                </c:pt>
                <c:pt idx="10">
                  <c:v>39</c:v>
                </c:pt>
                <c:pt idx="11">
                  <c:v>45</c:v>
                </c:pt>
                <c:pt idx="12">
                  <c:v>46</c:v>
                </c:pt>
                <c:pt idx="13">
                  <c:v>65</c:v>
                </c:pt>
                <c:pt idx="14">
                  <c:v>67</c:v>
                </c:pt>
                <c:pt idx="15">
                  <c:v>57</c:v>
                </c:pt>
                <c:pt idx="16">
                  <c:v>52</c:v>
                </c:pt>
                <c:pt idx="17">
                  <c:v>60</c:v>
                </c:pt>
                <c:pt idx="18">
                  <c:v>42</c:v>
                </c:pt>
                <c:pt idx="19">
                  <c:v>51</c:v>
                </c:pt>
                <c:pt idx="20">
                  <c:v>55</c:v>
                </c:pt>
                <c:pt idx="21">
                  <c:v>55</c:v>
                </c:pt>
                <c:pt idx="22">
                  <c:v>52</c:v>
                </c:pt>
                <c:pt idx="23">
                  <c:v>44</c:v>
                </c:pt>
                <c:pt idx="24">
                  <c:v>51</c:v>
                </c:pt>
                <c:pt idx="25">
                  <c:v>71</c:v>
                </c:pt>
                <c:pt idx="26">
                  <c:v>60</c:v>
                </c:pt>
                <c:pt idx="27">
                  <c:v>80</c:v>
                </c:pt>
                <c:pt idx="28">
                  <c:v>84</c:v>
                </c:pt>
                <c:pt idx="29">
                  <c:v>79</c:v>
                </c:pt>
                <c:pt idx="30">
                  <c:v>95</c:v>
                </c:pt>
                <c:pt idx="31">
                  <c:v>123</c:v>
                </c:pt>
                <c:pt idx="32">
                  <c:v>102</c:v>
                </c:pt>
                <c:pt idx="33">
                  <c:v>114</c:v>
                </c:pt>
                <c:pt idx="34">
                  <c:v>93</c:v>
                </c:pt>
                <c:pt idx="35">
                  <c:v>126</c:v>
                </c:pt>
                <c:pt idx="36">
                  <c:v>130</c:v>
                </c:pt>
                <c:pt idx="37">
                  <c:v>141</c:v>
                </c:pt>
                <c:pt idx="38">
                  <c:v>129</c:v>
                </c:pt>
                <c:pt idx="39">
                  <c:v>150</c:v>
                </c:pt>
                <c:pt idx="40">
                  <c:v>180</c:v>
                </c:pt>
                <c:pt idx="41">
                  <c:v>139</c:v>
                </c:pt>
                <c:pt idx="42">
                  <c:v>147</c:v>
                </c:pt>
                <c:pt idx="43">
                  <c:v>102</c:v>
                </c:pt>
                <c:pt idx="44">
                  <c:v>111</c:v>
                </c:pt>
                <c:pt idx="45">
                  <c:v>111</c:v>
                </c:pt>
                <c:pt idx="46">
                  <c:v>77</c:v>
                </c:pt>
                <c:pt idx="47">
                  <c:v>105</c:v>
                </c:pt>
                <c:pt idx="48">
                  <c:v>108</c:v>
                </c:pt>
                <c:pt idx="49">
                  <c:v>129</c:v>
                </c:pt>
                <c:pt idx="50">
                  <c:v>169</c:v>
                </c:pt>
                <c:pt idx="51">
                  <c:v>162</c:v>
                </c:pt>
                <c:pt idx="52">
                  <c:v>219</c:v>
                </c:pt>
                <c:pt idx="53">
                  <c:v>229</c:v>
                </c:pt>
                <c:pt idx="54">
                  <c:v>267</c:v>
                </c:pt>
                <c:pt idx="55">
                  <c:v>309</c:v>
                </c:pt>
                <c:pt idx="56">
                  <c:v>253</c:v>
                </c:pt>
                <c:pt idx="57">
                  <c:v>183</c:v>
                </c:pt>
                <c:pt idx="58">
                  <c:v>159</c:v>
                </c:pt>
                <c:pt idx="59">
                  <c:v>108</c:v>
                </c:pt>
                <c:pt idx="60">
                  <c:v>114</c:v>
                </c:pt>
                <c:pt idx="61">
                  <c:v>75</c:v>
                </c:pt>
                <c:pt idx="62">
                  <c:v>48</c:v>
                </c:pt>
                <c:pt idx="63">
                  <c:v>29</c:v>
                </c:pt>
                <c:pt idx="64">
                  <c:v>30</c:v>
                </c:pt>
                <c:pt idx="65">
                  <c:v>20</c:v>
                </c:pt>
                <c:pt idx="66">
                  <c:v>16</c:v>
                </c:pt>
                <c:pt idx="67">
                  <c:v>14</c:v>
                </c:pt>
                <c:pt idx="68">
                  <c:v>12</c:v>
                </c:pt>
                <c:pt idx="69">
                  <c:v>13</c:v>
                </c:pt>
                <c:pt idx="70">
                  <c:v>17</c:v>
                </c:pt>
                <c:pt idx="71">
                  <c:v>18</c:v>
                </c:pt>
                <c:pt idx="72">
                  <c:v>11</c:v>
                </c:pt>
                <c:pt idx="73">
                  <c:v>27</c:v>
                </c:pt>
                <c:pt idx="74">
                  <c:v>26</c:v>
                </c:pt>
                <c:pt idx="75">
                  <c:v>55</c:v>
                </c:pt>
                <c:pt idx="76">
                  <c:v>31</c:v>
                </c:pt>
                <c:pt idx="77">
                  <c:v>42</c:v>
                </c:pt>
                <c:pt idx="78">
                  <c:v>85</c:v>
                </c:pt>
                <c:pt idx="79">
                  <c:v>74</c:v>
                </c:pt>
                <c:pt idx="80">
                  <c:v>100</c:v>
                </c:pt>
                <c:pt idx="81">
                  <c:v>74</c:v>
                </c:pt>
                <c:pt idx="82">
                  <c:v>100</c:v>
                </c:pt>
                <c:pt idx="83">
                  <c:v>159</c:v>
                </c:pt>
                <c:pt idx="84">
                  <c:v>170</c:v>
                </c:pt>
                <c:pt idx="85">
                  <c:v>217</c:v>
                </c:pt>
                <c:pt idx="86">
                  <c:v>256</c:v>
                </c:pt>
                <c:pt idx="87">
                  <c:v>293</c:v>
                </c:pt>
                <c:pt idx="88">
                  <c:v>309</c:v>
                </c:pt>
                <c:pt idx="89">
                  <c:v>396</c:v>
                </c:pt>
                <c:pt idx="90">
                  <c:v>339</c:v>
                </c:pt>
                <c:pt idx="91">
                  <c:v>235</c:v>
                </c:pt>
                <c:pt idx="92">
                  <c:v>148</c:v>
                </c:pt>
                <c:pt idx="93">
                  <c:v>151</c:v>
                </c:pt>
                <c:pt idx="94">
                  <c:v>125</c:v>
                </c:pt>
                <c:pt idx="95">
                  <c:v>120</c:v>
                </c:pt>
                <c:pt idx="96">
                  <c:v>98</c:v>
                </c:pt>
                <c:pt idx="97">
                  <c:v>73</c:v>
                </c:pt>
                <c:pt idx="98">
                  <c:v>81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B927-45B1-92B7-3D1DFF57539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539660008"/>
        <c:axId val="539659352"/>
      </c:lineChart>
      <c:catAx>
        <c:axId val="1480674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en-US"/>
          </a:p>
        </c:txPr>
        <c:crossAx val="148068992"/>
        <c:crosses val="autoZero"/>
        <c:auto val="1"/>
        <c:lblAlgn val="ctr"/>
        <c:lblOffset val="100"/>
        <c:noMultiLvlLbl val="0"/>
      </c:catAx>
      <c:valAx>
        <c:axId val="148068992"/>
        <c:scaling>
          <c:orientation val="minMax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r>
                  <a:rPr lang="en-GB"/>
                  <a:t>Cazuri absolut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8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en-US"/>
          </a:p>
        </c:txPr>
        <c:crossAx val="148067456"/>
        <c:crosses val="autoZero"/>
        <c:crossBetween val="between"/>
      </c:valAx>
      <c:valAx>
        <c:axId val="539659352"/>
        <c:scaling>
          <c:orientation val="minMax"/>
        </c:scaling>
        <c:delete val="0"/>
        <c:axPos val="r"/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en-US"/>
          </a:p>
        </c:txPr>
        <c:crossAx val="539660008"/>
        <c:crosses val="max"/>
        <c:crossBetween val="between"/>
      </c:valAx>
      <c:catAx>
        <c:axId val="539660008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539659352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42689955747056396"/>
          <c:y val="0.95673902330908445"/>
          <c:w val="0.14411140608320544"/>
          <c:h val="4.3260976690915554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800">
          <a:latin typeface="Times New Roman" panose="02020603050405020304" pitchFamily="18" charset="0"/>
          <a:cs typeface="Times New Roman" panose="02020603050405020304" pitchFamily="18" charset="0"/>
        </a:defRPr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0379961377979341E-2"/>
          <c:y val="1.4007958815075716E-2"/>
          <c:w val="0.96811265289416948"/>
          <c:h val="0.87309793390444113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Foaie1!$B$1</c:f>
              <c:strCache>
                <c:ptCount val="1"/>
                <c:pt idx="0">
                  <c:v>Feminin</c:v>
                </c:pt>
              </c:strCache>
            </c:strRef>
          </c:tx>
          <c:spPr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Foaie1!$A$2:$A$9</c:f>
              <c:strCache>
                <c:ptCount val="8"/>
                <c:pt idx="0">
                  <c:v>0-9 Ani</c:v>
                </c:pt>
                <c:pt idx="1">
                  <c:v>10 - 19 Ani</c:v>
                </c:pt>
                <c:pt idx="2">
                  <c:v>20 - 29 Ani</c:v>
                </c:pt>
                <c:pt idx="3">
                  <c:v>30 - 39 Ani</c:v>
                </c:pt>
                <c:pt idx="4">
                  <c:v>40 - 49 Ani</c:v>
                </c:pt>
                <c:pt idx="5">
                  <c:v>50 - 59 Ani</c:v>
                </c:pt>
                <c:pt idx="6">
                  <c:v>60 - 69 Ani</c:v>
                </c:pt>
                <c:pt idx="7">
                  <c:v>&gt;70 Ani</c:v>
                </c:pt>
              </c:strCache>
            </c:strRef>
          </c:cat>
          <c:val>
            <c:numRef>
              <c:f>Foaie1!$B$2:$B$9</c:f>
              <c:numCache>
                <c:formatCode>0.00%</c:formatCode>
                <c:ptCount val="8"/>
                <c:pt idx="0">
                  <c:v>1.5248393789576794E-2</c:v>
                </c:pt>
                <c:pt idx="1">
                  <c:v>2.9866901138680426E-2</c:v>
                </c:pt>
                <c:pt idx="2">
                  <c:v>5.9620679814582002E-2</c:v>
                </c:pt>
                <c:pt idx="3">
                  <c:v>9.1300111322787231E-2</c:v>
                </c:pt>
                <c:pt idx="4">
                  <c:v>9.112014376836633E-2</c:v>
                </c:pt>
                <c:pt idx="5">
                  <c:v>0.11712545538218681</c:v>
                </c:pt>
                <c:pt idx="6">
                  <c:v>0.12177118925130927</c:v>
                </c:pt>
                <c:pt idx="7">
                  <c:v>6.0299414591255117E-2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DB2-4581-BDD1-5CB52878C1E4}"/>
            </c:ext>
          </c:extLst>
        </c:ser>
        <c:ser>
          <c:idx val="1"/>
          <c:order val="1"/>
          <c:tx>
            <c:strRef>
              <c:f>Foaie1!$C$1</c:f>
              <c:strCache>
                <c:ptCount val="1"/>
                <c:pt idx="0">
                  <c:v>Masculin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Foaie1!$A$2:$A$9</c:f>
              <c:strCache>
                <c:ptCount val="8"/>
                <c:pt idx="0">
                  <c:v>0-9 Ani</c:v>
                </c:pt>
                <c:pt idx="1">
                  <c:v>10 - 19 Ani</c:v>
                </c:pt>
                <c:pt idx="2">
                  <c:v>20 - 29 Ani</c:v>
                </c:pt>
                <c:pt idx="3">
                  <c:v>30 - 39 Ani</c:v>
                </c:pt>
                <c:pt idx="4">
                  <c:v>40 - 49 Ani</c:v>
                </c:pt>
                <c:pt idx="5">
                  <c:v>50 - 59 Ani</c:v>
                </c:pt>
                <c:pt idx="6">
                  <c:v>60 - 69 Ani</c:v>
                </c:pt>
                <c:pt idx="7">
                  <c:v>&gt;70 Ani</c:v>
                </c:pt>
              </c:strCache>
            </c:strRef>
          </c:cat>
          <c:val>
            <c:numRef>
              <c:f>Foaie1!$C$2:$C$9</c:f>
              <c:numCache>
                <c:formatCode>0.00%</c:formatCode>
                <c:ptCount val="8"/>
                <c:pt idx="0">
                  <c:v>1.7109772495301562E-2</c:v>
                </c:pt>
                <c:pt idx="1">
                  <c:v>2.8460583249134228E-2</c:v>
                </c:pt>
                <c:pt idx="2">
                  <c:v>4.5578068639625255E-2</c:v>
                </c:pt>
                <c:pt idx="3">
                  <c:v>7.0130784992762735E-2</c:v>
                </c:pt>
                <c:pt idx="4">
                  <c:v>6.104499445957029E-2</c:v>
                </c:pt>
                <c:pt idx="5">
                  <c:v>7.3316210706012713E-2</c:v>
                </c:pt>
                <c:pt idx="6">
                  <c:v>7.9018611216092188E-2</c:v>
                </c:pt>
                <c:pt idx="7">
                  <c:v>3.8988685182757048E-2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DB2-4581-BDD1-5CB52878C1E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31196479"/>
        <c:axId val="155481983"/>
      </c:barChart>
      <c:catAx>
        <c:axId val="131196479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en-US"/>
          </a:p>
        </c:txPr>
        <c:crossAx val="155481983"/>
        <c:crosses val="autoZero"/>
        <c:auto val="1"/>
        <c:lblAlgn val="ctr"/>
        <c:lblOffset val="100"/>
        <c:noMultiLvlLbl val="0"/>
      </c:catAx>
      <c:valAx>
        <c:axId val="155481983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en-US"/>
          </a:p>
        </c:txPr>
        <c:crossAx val="131196479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2000">
          <a:latin typeface="Times New Roman" panose="02020603050405020304" pitchFamily="18" charset="0"/>
          <a:cs typeface="Times New Roman" panose="02020603050405020304" pitchFamily="18" charset="0"/>
        </a:defRPr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Cazuri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A2D9-2547-B5DE-DE52B0382854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A2D9-2547-B5DE-DE52B0382854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A2D9-2547-B5DE-DE52B0382854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A2D9-2547-B5DE-DE52B0382854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en-US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eparator>
</c:separator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Sheet1!$A$2:$A$5</c:f>
              <c:strCache>
                <c:ptCount val="4"/>
                <c:pt idx="0">
                  <c:v>&lt; 1 an</c:v>
                </c:pt>
                <c:pt idx="1">
                  <c:v>1-5 ani</c:v>
                </c:pt>
                <c:pt idx="2">
                  <c:v>6-10 ani</c:v>
                </c:pt>
                <c:pt idx="3">
                  <c:v>11-17 ani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1734</c:v>
                </c:pt>
                <c:pt idx="1">
                  <c:v>5106</c:v>
                </c:pt>
                <c:pt idx="2">
                  <c:v>5746</c:v>
                </c:pt>
                <c:pt idx="3">
                  <c:v>14882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44E-0446-80C7-79F957145C7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2000"/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Cazuri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235B-E040-ADF7-5244A7C6B8A8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235B-E040-ADF7-5244A7C6B8A8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235B-E040-ADF7-5244A7C6B8A8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en-US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Sheet1!$A$2:$A$4</c:f>
              <c:strCache>
                <c:ptCount val="3"/>
                <c:pt idx="0">
                  <c:v>Trimestrul I</c:v>
                </c:pt>
                <c:pt idx="1">
                  <c:v>Trimestrul II</c:v>
                </c:pt>
                <c:pt idx="2">
                  <c:v>Trimestrul III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389</c:v>
                </c:pt>
                <c:pt idx="1">
                  <c:v>546</c:v>
                </c:pt>
                <c:pt idx="2">
                  <c:v>667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BE8-FC4B-A661-4EFA88060B8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2400"/>
      </a:pPr>
      <a:endParaRPr lang="en-US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6764033793102092E-2"/>
          <c:y val="0.1056659829857088"/>
          <c:w val="0.96811265289416948"/>
          <c:h val="0.78759189449401179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Foaie1!$B$1</c:f>
              <c:strCache>
                <c:ptCount val="1"/>
                <c:pt idx="0">
                  <c:v>Feminin</c:v>
                </c:pt>
              </c:strCache>
            </c:strRef>
          </c:tx>
          <c:spPr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Foaie1!$A$2:$A$9</c:f>
              <c:strCache>
                <c:ptCount val="8"/>
                <c:pt idx="0">
                  <c:v>0-9 Ani</c:v>
                </c:pt>
                <c:pt idx="1">
                  <c:v>10 - 19 Ani</c:v>
                </c:pt>
                <c:pt idx="2">
                  <c:v>20 - 29 Ani</c:v>
                </c:pt>
                <c:pt idx="3">
                  <c:v>30 - 39 Ani</c:v>
                </c:pt>
                <c:pt idx="4">
                  <c:v>40 - 49 Ani</c:v>
                </c:pt>
                <c:pt idx="5">
                  <c:v>50 - 59 Ani</c:v>
                </c:pt>
                <c:pt idx="6">
                  <c:v>60 - 69 Ani</c:v>
                </c:pt>
                <c:pt idx="7">
                  <c:v>&gt;70 Ani</c:v>
                </c:pt>
              </c:strCache>
            </c:strRef>
          </c:cat>
          <c:val>
            <c:numRef>
              <c:f>Foaie1!$B$2:$B$9</c:f>
              <c:numCache>
                <c:formatCode>0.0%</c:formatCode>
                <c:ptCount val="8"/>
                <c:pt idx="0">
                  <c:v>5.0000000000000001E-4</c:v>
                </c:pt>
                <c:pt idx="1">
                  <c:v>5.9999999999999995E-4</c:v>
                </c:pt>
                <c:pt idx="2">
                  <c:v>1.1999999999999999E-3</c:v>
                </c:pt>
                <c:pt idx="3">
                  <c:v>6.6E-3</c:v>
                </c:pt>
                <c:pt idx="4">
                  <c:v>1.8100000000000002E-2</c:v>
                </c:pt>
                <c:pt idx="5">
                  <c:v>6.0499999999999998E-2</c:v>
                </c:pt>
                <c:pt idx="6">
                  <c:v>0.17829999999999999</c:v>
                </c:pt>
                <c:pt idx="7">
                  <c:v>0.26319999999999999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7DF-4870-9CD7-4FFC4362098E}"/>
            </c:ext>
          </c:extLst>
        </c:ser>
        <c:ser>
          <c:idx val="1"/>
          <c:order val="1"/>
          <c:tx>
            <c:strRef>
              <c:f>Foaie1!$C$1</c:f>
              <c:strCache>
                <c:ptCount val="1"/>
                <c:pt idx="0">
                  <c:v>Masculin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0"/>
                  <c:y val="-3.136367452988310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97DF-4870-9CD7-4FFC4362098E}"/>
                </c:ext>
              </c:extLst>
            </c:dLbl>
            <c:dLbl>
              <c:idx val="1"/>
              <c:layout>
                <c:manualLayout>
                  <c:x val="-2.3228265213931149E-3"/>
                  <c:y val="-2.045457034557603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97DF-4870-9CD7-4FFC4362098E}"/>
                </c:ext>
              </c:extLst>
            </c:dLbl>
            <c:dLbl>
              <c:idx val="2"/>
              <c:layout>
                <c:manualLayout>
                  <c:x val="5.8070663034826811E-4"/>
                  <c:y val="-1.909093232253754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97DF-4870-9CD7-4FFC4362098E}"/>
                </c:ext>
              </c:extLst>
            </c:dLbl>
            <c:dLbl>
              <c:idx val="3"/>
              <c:layout>
                <c:manualLayout>
                  <c:x val="-2.3228265213930724E-3"/>
                  <c:y val="-2.629780985834497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97DF-4870-9CD7-4FFC4362098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Foaie1!$A$2:$A$9</c:f>
              <c:strCache>
                <c:ptCount val="8"/>
                <c:pt idx="0">
                  <c:v>0-9 Ani</c:v>
                </c:pt>
                <c:pt idx="1">
                  <c:v>10 - 19 Ani</c:v>
                </c:pt>
                <c:pt idx="2">
                  <c:v>20 - 29 Ani</c:v>
                </c:pt>
                <c:pt idx="3">
                  <c:v>30 - 39 Ani</c:v>
                </c:pt>
                <c:pt idx="4">
                  <c:v>40 - 49 Ani</c:v>
                </c:pt>
                <c:pt idx="5">
                  <c:v>50 - 59 Ani</c:v>
                </c:pt>
                <c:pt idx="6">
                  <c:v>60 - 69 Ani</c:v>
                </c:pt>
                <c:pt idx="7">
                  <c:v>&gt;70 Ani</c:v>
                </c:pt>
              </c:strCache>
            </c:strRef>
          </c:cat>
          <c:val>
            <c:numRef>
              <c:f>Foaie1!$C$2:$C$9</c:f>
              <c:numCache>
                <c:formatCode>0.0%</c:formatCode>
                <c:ptCount val="8"/>
                <c:pt idx="0">
                  <c:v>2.9999999999999997E-4</c:v>
                </c:pt>
                <c:pt idx="1">
                  <c:v>1E-4</c:v>
                </c:pt>
                <c:pt idx="2">
                  <c:v>1.4E-3</c:v>
                </c:pt>
                <c:pt idx="3">
                  <c:v>6.8999999999999999E-3</c:v>
                </c:pt>
                <c:pt idx="4">
                  <c:v>2.0500000000000001E-2</c:v>
                </c:pt>
                <c:pt idx="5">
                  <c:v>6.1899999999999997E-2</c:v>
                </c:pt>
                <c:pt idx="6">
                  <c:v>0.1653</c:v>
                </c:pt>
                <c:pt idx="7">
                  <c:v>0.21650000000000003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97DF-4870-9CD7-4FFC4362098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31196479"/>
        <c:axId val="155481983"/>
      </c:barChart>
      <c:catAx>
        <c:axId val="131196479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en-US"/>
          </a:p>
        </c:txPr>
        <c:crossAx val="155481983"/>
        <c:crosses val="autoZero"/>
        <c:auto val="1"/>
        <c:lblAlgn val="ctr"/>
        <c:lblOffset val="100"/>
        <c:noMultiLvlLbl val="0"/>
      </c:catAx>
      <c:valAx>
        <c:axId val="155481983"/>
        <c:scaling>
          <c:orientation val="minMax"/>
          <c:max val="0.5"/>
        </c:scaling>
        <c:delete val="0"/>
        <c:axPos val="l"/>
        <c:numFmt formatCode="0.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en-US"/>
          </a:p>
        </c:txPr>
        <c:crossAx val="131196479"/>
        <c:crosses val="autoZero"/>
        <c:crossBetween val="between"/>
      </c:valAx>
      <c:spPr>
        <a:noFill/>
        <a:ln w="25400"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800">
          <a:solidFill>
            <a:schemeClr val="tx1"/>
          </a:solidFill>
          <a:latin typeface="Times New Roman" panose="02020603050405020304" pitchFamily="18" charset="0"/>
          <a:cs typeface="Times New Roman" panose="02020603050405020304" pitchFamily="18" charset="0"/>
        </a:defRPr>
      </a:pPr>
      <a:endParaRPr lang="en-US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tx1">
                <a:lumMod val="75000"/>
                <a:lumOff val="2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'110444_mort'!$N$8:$N$44</c:f>
              <c:strCache>
                <c:ptCount val="37"/>
                <c:pt idx="0">
                  <c:v>Bălți</c:v>
                </c:pt>
                <c:pt idx="1">
                  <c:v>Dondușeni</c:v>
                </c:pt>
                <c:pt idx="2">
                  <c:v>Edineț</c:v>
                </c:pt>
                <c:pt idx="3">
                  <c:v>Chișinău</c:v>
                </c:pt>
                <c:pt idx="4">
                  <c:v>Ocnița</c:v>
                </c:pt>
                <c:pt idx="5">
                  <c:v>Glodeni</c:v>
                </c:pt>
                <c:pt idx="6">
                  <c:v>Cimișlia</c:v>
                </c:pt>
                <c:pt idx="7">
                  <c:v>Comrat</c:v>
                </c:pt>
                <c:pt idx="8">
                  <c:v>Anenii Noi</c:v>
                </c:pt>
                <c:pt idx="9">
                  <c:v>Taraclia</c:v>
                </c:pt>
                <c:pt idx="10">
                  <c:v>Rîșcani</c:v>
                </c:pt>
                <c:pt idx="11">
                  <c:v>Șoldănești</c:v>
                </c:pt>
                <c:pt idx="12">
                  <c:v>Drochia</c:v>
                </c:pt>
                <c:pt idx="13">
                  <c:v>Ialoveni</c:v>
                </c:pt>
                <c:pt idx="14">
                  <c:v>Basarabeasca</c:v>
                </c:pt>
                <c:pt idx="15">
                  <c:v>Soroca</c:v>
                </c:pt>
                <c:pt idx="16">
                  <c:v>Briceni</c:v>
                </c:pt>
                <c:pt idx="17">
                  <c:v>Ceadîr-Lunga</c:v>
                </c:pt>
                <c:pt idx="18">
                  <c:v>Cahul</c:v>
                </c:pt>
                <c:pt idx="19">
                  <c:v>Orhei</c:v>
                </c:pt>
                <c:pt idx="20">
                  <c:v>Hîncești</c:v>
                </c:pt>
                <c:pt idx="21">
                  <c:v>Rezina</c:v>
                </c:pt>
                <c:pt idx="22">
                  <c:v>Căușeni</c:v>
                </c:pt>
                <c:pt idx="23">
                  <c:v>Sîngerei</c:v>
                </c:pt>
                <c:pt idx="24">
                  <c:v>Ungheni</c:v>
                </c:pt>
                <c:pt idx="25">
                  <c:v>Strășeni</c:v>
                </c:pt>
                <c:pt idx="26">
                  <c:v>Dubăsari</c:v>
                </c:pt>
                <c:pt idx="27">
                  <c:v>Florești</c:v>
                </c:pt>
                <c:pt idx="28">
                  <c:v>Călărași</c:v>
                </c:pt>
                <c:pt idx="29">
                  <c:v>Fălești</c:v>
                </c:pt>
                <c:pt idx="30">
                  <c:v>Criuleni</c:v>
                </c:pt>
                <c:pt idx="31">
                  <c:v>Leova</c:v>
                </c:pt>
                <c:pt idx="32">
                  <c:v>Telenești</c:v>
                </c:pt>
                <c:pt idx="33">
                  <c:v>Ștefan Vodă</c:v>
                </c:pt>
                <c:pt idx="34">
                  <c:v>Cantemir</c:v>
                </c:pt>
                <c:pt idx="35">
                  <c:v>Nisporeni</c:v>
                </c:pt>
                <c:pt idx="36">
                  <c:v>Vulcănești</c:v>
                </c:pt>
              </c:strCache>
            </c:strRef>
          </c:cat>
          <c:val>
            <c:numRef>
              <c:f>'110444_mort'!$Q$8:$Q$44</c:f>
              <c:numCache>
                <c:formatCode>0</c:formatCode>
                <c:ptCount val="37"/>
                <c:pt idx="0">
                  <c:v>514.66948131404183</c:v>
                </c:pt>
                <c:pt idx="1">
                  <c:v>409.53792267277379</c:v>
                </c:pt>
                <c:pt idx="2">
                  <c:v>405.00686337134232</c:v>
                </c:pt>
                <c:pt idx="3">
                  <c:v>399.10243671999154</c:v>
                </c:pt>
                <c:pt idx="4">
                  <c:v>371.11215834118758</c:v>
                </c:pt>
                <c:pt idx="5">
                  <c:v>364.12938214216541</c:v>
                </c:pt>
                <c:pt idx="6">
                  <c:v>344.15742165357517</c:v>
                </c:pt>
                <c:pt idx="7">
                  <c:v>331.58888744719809</c:v>
                </c:pt>
                <c:pt idx="8">
                  <c:v>322.10198689877308</c:v>
                </c:pt>
                <c:pt idx="9">
                  <c:v>320.40601850665161</c:v>
                </c:pt>
                <c:pt idx="10">
                  <c:v>273.63889676805763</c:v>
                </c:pt>
                <c:pt idx="11">
                  <c:v>269.22858924219236</c:v>
                </c:pt>
                <c:pt idx="12">
                  <c:v>267.76441736214514</c:v>
                </c:pt>
                <c:pt idx="13">
                  <c:v>263.3124708837172</c:v>
                </c:pt>
                <c:pt idx="14">
                  <c:v>252.04241265426734</c:v>
                </c:pt>
                <c:pt idx="15">
                  <c:v>239.71991793773969</c:v>
                </c:pt>
                <c:pt idx="16">
                  <c:v>238.87263424218008</c:v>
                </c:pt>
                <c:pt idx="17">
                  <c:v>234.2651881930345</c:v>
                </c:pt>
                <c:pt idx="18">
                  <c:v>233.99954709765078</c:v>
                </c:pt>
                <c:pt idx="19">
                  <c:v>233.82427803518581</c:v>
                </c:pt>
                <c:pt idx="20">
                  <c:v>225.59122106027874</c:v>
                </c:pt>
                <c:pt idx="21">
                  <c:v>225.39942103285969</c:v>
                </c:pt>
                <c:pt idx="22">
                  <c:v>217.78229111864238</c:v>
                </c:pt>
                <c:pt idx="23">
                  <c:v>216.2773265173206</c:v>
                </c:pt>
                <c:pt idx="24">
                  <c:v>209.35563933991401</c:v>
                </c:pt>
                <c:pt idx="25">
                  <c:v>208.62946489981204</c:v>
                </c:pt>
                <c:pt idx="26">
                  <c:v>201.05313547151746</c:v>
                </c:pt>
                <c:pt idx="27">
                  <c:v>194.90236020471033</c:v>
                </c:pt>
                <c:pt idx="28">
                  <c:v>186.87289767990111</c:v>
                </c:pt>
                <c:pt idx="29">
                  <c:v>183.9468752169185</c:v>
                </c:pt>
                <c:pt idx="30">
                  <c:v>174.33508598206441</c:v>
                </c:pt>
                <c:pt idx="31">
                  <c:v>169.40203282439387</c:v>
                </c:pt>
                <c:pt idx="32">
                  <c:v>168.91368355803502</c:v>
                </c:pt>
                <c:pt idx="33">
                  <c:v>166.22033428756117</c:v>
                </c:pt>
                <c:pt idx="34">
                  <c:v>163.94919376632734</c:v>
                </c:pt>
                <c:pt idx="35">
                  <c:v>154.23819742489269</c:v>
                </c:pt>
                <c:pt idx="36">
                  <c:v>146.54540752553768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639-4B81-A76D-F8F83FD206E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234080816"/>
        <c:axId val="1234081472"/>
      </c:barChart>
      <c:catAx>
        <c:axId val="12340808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en-US"/>
          </a:p>
        </c:txPr>
        <c:crossAx val="1234081472"/>
        <c:crosses val="autoZero"/>
        <c:auto val="1"/>
        <c:lblAlgn val="ctr"/>
        <c:lblOffset val="100"/>
        <c:noMultiLvlLbl val="0"/>
      </c:catAx>
      <c:valAx>
        <c:axId val="123408147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en-US"/>
          </a:p>
        </c:txPr>
        <c:crossAx val="123408081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2000">
          <a:latin typeface="Times New Roman" panose="02020603050405020304" pitchFamily="18" charset="0"/>
          <a:cs typeface="Times New Roman" panose="02020603050405020304" pitchFamily="18" charset="0"/>
        </a:defRPr>
      </a:pPr>
      <a:endParaRPr lang="en-US"/>
    </a:p>
  </c:txPr>
  <c:externalData r:id="rId4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8.5570428696412945E-2"/>
          <c:y val="7.3903002309468821E-2"/>
          <c:w val="0.88818875765529304"/>
          <c:h val="0.69990071102544049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chemeClr val="tx1">
                <a:lumMod val="75000"/>
                <a:lumOff val="2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'81_mort'!$M$4:$M$24</c:f>
              <c:strCache>
                <c:ptCount val="21"/>
                <c:pt idx="0">
                  <c:v>Ocnița</c:v>
                </c:pt>
                <c:pt idx="1">
                  <c:v>Cimișlia</c:v>
                </c:pt>
                <c:pt idx="2">
                  <c:v>Anenii Noi</c:v>
                </c:pt>
                <c:pt idx="3">
                  <c:v>Comrat</c:v>
                </c:pt>
                <c:pt idx="4">
                  <c:v>Ungheni</c:v>
                </c:pt>
                <c:pt idx="5">
                  <c:v>Șoldănești</c:v>
                </c:pt>
                <c:pt idx="6">
                  <c:v>Edineț</c:v>
                </c:pt>
                <c:pt idx="7">
                  <c:v>Dondușeni</c:v>
                </c:pt>
                <c:pt idx="8">
                  <c:v>Taraclia</c:v>
                </c:pt>
                <c:pt idx="9">
                  <c:v>Chișinău</c:v>
                </c:pt>
                <c:pt idx="10">
                  <c:v>Soroca</c:v>
                </c:pt>
                <c:pt idx="11">
                  <c:v>Leova</c:v>
                </c:pt>
                <c:pt idx="12">
                  <c:v>Ialoveni</c:v>
                </c:pt>
                <c:pt idx="13">
                  <c:v>Orhei</c:v>
                </c:pt>
                <c:pt idx="14">
                  <c:v>Ceadîr-Lunga</c:v>
                </c:pt>
                <c:pt idx="15">
                  <c:v>Briceni</c:v>
                </c:pt>
                <c:pt idx="16">
                  <c:v>Criuleni</c:v>
                </c:pt>
                <c:pt idx="17">
                  <c:v>Florești</c:v>
                </c:pt>
                <c:pt idx="18">
                  <c:v>Sîngerei</c:v>
                </c:pt>
                <c:pt idx="19">
                  <c:v>Bălți</c:v>
                </c:pt>
                <c:pt idx="20">
                  <c:v>Cahul</c:v>
                </c:pt>
              </c:strCache>
            </c:strRef>
          </c:cat>
          <c:val>
            <c:numRef>
              <c:f>'81_mort'!$P$4:$P$24</c:f>
              <c:numCache>
                <c:formatCode>0.0</c:formatCode>
                <c:ptCount val="21"/>
                <c:pt idx="0">
                  <c:v>7.8542255733584669</c:v>
                </c:pt>
                <c:pt idx="1">
                  <c:v>4.0489108429832381</c:v>
                </c:pt>
                <c:pt idx="2">
                  <c:v>3.6191234483008219</c:v>
                </c:pt>
                <c:pt idx="3">
                  <c:v>2.8833816299756352</c:v>
                </c:pt>
                <c:pt idx="4">
                  <c:v>2.8419317557454384</c:v>
                </c:pt>
                <c:pt idx="5">
                  <c:v>2.8339851499178144</c:v>
                </c:pt>
                <c:pt idx="6">
                  <c:v>2.7181668682640425</c:v>
                </c:pt>
                <c:pt idx="7">
                  <c:v>2.6943284386366697</c:v>
                </c:pt>
                <c:pt idx="8">
                  <c:v>2.563248148053213</c:v>
                </c:pt>
                <c:pt idx="9">
                  <c:v>2.4390306521967964</c:v>
                </c:pt>
                <c:pt idx="10">
                  <c:v>2.2299527250022297</c:v>
                </c:pt>
                <c:pt idx="11">
                  <c:v>2.2000264003168035</c:v>
                </c:pt>
                <c:pt idx="12">
                  <c:v>2.0254805452593629</c:v>
                </c:pt>
                <c:pt idx="13">
                  <c:v>1.7256404283039544</c:v>
                </c:pt>
                <c:pt idx="14">
                  <c:v>1.5617679212868969</c:v>
                </c:pt>
                <c:pt idx="15">
                  <c:v>1.4134475398945567</c:v>
                </c:pt>
                <c:pt idx="16">
                  <c:v>1.3946806878565152</c:v>
                </c:pt>
                <c:pt idx="17">
                  <c:v>1.2574345819658732</c:v>
                </c:pt>
                <c:pt idx="18">
                  <c:v>1.22884844612114</c:v>
                </c:pt>
                <c:pt idx="19">
                  <c:v>0.93406439439934996</c:v>
                </c:pt>
                <c:pt idx="20">
                  <c:v>0.83870805411344374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5C7-4532-BF31-9A5BE04D8F7F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450023752"/>
        <c:axId val="450024080"/>
      </c:barChart>
      <c:catAx>
        <c:axId val="45002375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en-US"/>
          </a:p>
        </c:txPr>
        <c:crossAx val="450024080"/>
        <c:crosses val="autoZero"/>
        <c:auto val="1"/>
        <c:lblAlgn val="ctr"/>
        <c:lblOffset val="100"/>
        <c:noMultiLvlLbl val="0"/>
      </c:catAx>
      <c:valAx>
        <c:axId val="45002408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en-US"/>
          </a:p>
        </c:txPr>
        <c:crossAx val="45002375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2400">
          <a:latin typeface="Times New Roman" panose="02020603050405020304" pitchFamily="18" charset="0"/>
          <a:cs typeface="Times New Roman" panose="02020603050405020304" pitchFamily="18" charset="0"/>
        </a:defRPr>
      </a:pPr>
      <a:endParaRPr lang="en-US"/>
    </a:p>
  </c:txPr>
  <c:externalData r:id="rId4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stack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542198056"/>
        <c:axId val="542201992"/>
      </c:barChart>
      <c:catAx>
        <c:axId val="5421980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3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42201992"/>
        <c:crosses val="autoZero"/>
        <c:auto val="1"/>
        <c:lblAlgn val="ctr"/>
        <c:lblOffset val="100"/>
        <c:noMultiLvlLbl val="0"/>
      </c:catAx>
      <c:valAx>
        <c:axId val="54220199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42198056"/>
        <c:crosses val="autoZero"/>
        <c:crossBetween val="between"/>
      </c:valAx>
      <c:spPr>
        <a:noFill/>
        <a:ln w="25400"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0.1106</cdr:x>
      <cdr:y>0.77631</cdr:y>
    </cdr:from>
    <cdr:to>
      <cdr:x>0.14188</cdr:x>
      <cdr:y>0.83024</cdr:y>
    </cdr:to>
    <cdr:sp macro="" textlink="">
      <cdr:nvSpPr>
        <cdr:cNvPr id="2" name="CasetăText 1">
          <a:extLst xmlns:a="http://schemas.openxmlformats.org/drawingml/2006/main">
            <a:ext uri="{FF2B5EF4-FFF2-40B4-BE49-F238E27FC236}">
              <a16:creationId xmlns:a16="http://schemas.microsoft.com/office/drawing/2014/main" id="{932DDA03-C1D6-4D8A-80DD-5A1D22E5F745}"/>
            </a:ext>
          </a:extLst>
        </cdr:cNvPr>
        <cdr:cNvSpPr txBox="1"/>
      </cdr:nvSpPr>
      <cdr:spPr>
        <a:xfrm xmlns:a="http://schemas.openxmlformats.org/drawingml/2006/main">
          <a:off x="2393576" y="7256326"/>
          <a:ext cx="676821" cy="50412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US" sz="2800" dirty="0">
              <a:latin typeface="Times New Roman" panose="02020603050405020304" pitchFamily="18" charset="0"/>
              <a:cs typeface="Times New Roman" panose="02020603050405020304" pitchFamily="18" charset="0"/>
            </a:rPr>
            <a:t>1</a:t>
          </a:r>
        </a:p>
        <a:p xmlns:a="http://schemas.openxmlformats.org/drawingml/2006/main">
          <a:endParaRPr lang="ru-RU" sz="2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0.10094</cdr:x>
      <cdr:y>0.78357</cdr:y>
    </cdr:from>
    <cdr:to>
      <cdr:x>0.15728</cdr:x>
      <cdr:y>0.91401</cdr:y>
    </cdr:to>
    <cdr:sp macro="" textlink="">
      <cdr:nvSpPr>
        <cdr:cNvPr id="3" name="CasetăText 2">
          <a:extLst xmlns:a="http://schemas.openxmlformats.org/drawingml/2006/main">
            <a:ext uri="{FF2B5EF4-FFF2-40B4-BE49-F238E27FC236}">
              <a16:creationId xmlns:a16="http://schemas.microsoft.com/office/drawing/2014/main" id="{00C6E1BF-4ABD-4096-ADA1-2F72DEA9990E}"/>
            </a:ext>
          </a:extLst>
        </cdr:cNvPr>
        <cdr:cNvSpPr txBox="1"/>
      </cdr:nvSpPr>
      <cdr:spPr>
        <a:xfrm xmlns:a="http://schemas.openxmlformats.org/drawingml/2006/main">
          <a:off x="1638300" y="5493170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Shape 194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95" name="Shape 195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424551203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MD" dirty="0"/>
          </a:p>
        </p:txBody>
      </p:sp>
    </p:spTree>
    <p:extLst>
      <p:ext uri="{BB962C8B-B14F-4D97-AF65-F5344CB8AC3E}">
        <p14:creationId xmlns:p14="http://schemas.microsoft.com/office/powerpoint/2010/main" val="286716034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o-MD" dirty="0"/>
          </a:p>
        </p:txBody>
      </p:sp>
    </p:spTree>
    <p:extLst>
      <p:ext uri="{BB962C8B-B14F-4D97-AF65-F5344CB8AC3E}">
        <p14:creationId xmlns:p14="http://schemas.microsoft.com/office/powerpoint/2010/main" val="149903979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o-MD" dirty="0"/>
          </a:p>
          <a:p>
            <a:endParaRPr lang="ro-MD" dirty="0"/>
          </a:p>
          <a:p>
            <a:r>
              <a:rPr lang="ro-MD" dirty="0"/>
              <a:t>0-1        884</a:t>
            </a:r>
          </a:p>
          <a:p>
            <a:r>
              <a:rPr lang="ro-MD" dirty="0"/>
              <a:t>1-5        5570</a:t>
            </a:r>
          </a:p>
          <a:p>
            <a:r>
              <a:rPr lang="ro-MD" dirty="0"/>
              <a:t>6-10      5478</a:t>
            </a:r>
          </a:p>
          <a:p>
            <a:r>
              <a:rPr lang="ro-MD" dirty="0"/>
              <a:t>11-17   14184</a:t>
            </a:r>
            <a:endParaRPr lang="en-MD" dirty="0"/>
          </a:p>
        </p:txBody>
      </p:sp>
    </p:spTree>
    <p:extLst>
      <p:ext uri="{BB962C8B-B14F-4D97-AF65-F5344CB8AC3E}">
        <p14:creationId xmlns:p14="http://schemas.microsoft.com/office/powerpoint/2010/main" val="37717669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stituent imagine diapozitiv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Substituent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o-MD" dirty="0"/>
          </a:p>
          <a:p>
            <a:endParaRPr lang="ro-MD" dirty="0"/>
          </a:p>
          <a:p>
            <a:r>
              <a:rPr lang="en-US" dirty="0"/>
              <a:t>Din </a:t>
            </a:r>
            <a:r>
              <a:rPr lang="en-US" dirty="0" err="1"/>
              <a:t>martie</a:t>
            </a:r>
            <a:r>
              <a:rPr lang="en-US" dirty="0"/>
              <a:t> 2021 =</a:t>
            </a:r>
            <a:endParaRPr lang="ro-MD" dirty="0"/>
          </a:p>
          <a:p>
            <a:r>
              <a:rPr lang="en-US" dirty="0"/>
              <a:t>268+46=314</a:t>
            </a:r>
            <a:endParaRPr lang="ro-MD" dirty="0"/>
          </a:p>
          <a:p>
            <a:r>
              <a:rPr lang="en-US" dirty="0"/>
              <a:t>+5520=5834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466917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stituent imagine diapozitiv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Substituent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o-MD" dirty="0"/>
              <a:t>Raport </a:t>
            </a:r>
            <a:r>
              <a:rPr lang="ro-MD" dirty="0" err="1"/>
              <a:t>saptaminal</a:t>
            </a:r>
            <a:r>
              <a:rPr lang="ro-MD" dirty="0"/>
              <a:t>/Covid raportare/</a:t>
            </a:r>
            <a:r>
              <a:rPr lang="ro-MD" dirty="0" err="1"/>
              <a:t>Cernelea</a:t>
            </a:r>
            <a:r>
              <a:rPr lang="ro-MD" dirty="0"/>
              <a:t>/</a:t>
            </a:r>
            <a:r>
              <a:rPr lang="en-US" dirty="0" err="1"/>
              <a:t>Baza_de</a:t>
            </a:r>
            <a:r>
              <a:rPr lang="en-US" dirty="0"/>
              <a:t> _lucru_decese_COVID-19</a:t>
            </a:r>
          </a:p>
        </p:txBody>
      </p:sp>
    </p:spTree>
    <p:extLst>
      <p:ext uri="{BB962C8B-B14F-4D97-AF65-F5344CB8AC3E}">
        <p14:creationId xmlns:p14="http://schemas.microsoft.com/office/powerpoint/2010/main" val="185727765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stituent imagine diapozitiv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Substituent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o-MD" dirty="0"/>
              <a:t>Raport </a:t>
            </a:r>
            <a:r>
              <a:rPr lang="ro-MD" dirty="0" err="1"/>
              <a:t>saptaminal</a:t>
            </a:r>
            <a:r>
              <a:rPr lang="ro-MD" dirty="0"/>
              <a:t>/Covid raportare/</a:t>
            </a:r>
            <a:r>
              <a:rPr lang="ro-MD" dirty="0" err="1"/>
              <a:t>Cernelea</a:t>
            </a:r>
            <a:r>
              <a:rPr lang="ro-MD" dirty="0"/>
              <a:t>/</a:t>
            </a:r>
            <a:r>
              <a:rPr lang="en-US" dirty="0" err="1"/>
              <a:t>Baza_de</a:t>
            </a:r>
            <a:r>
              <a:rPr lang="en-US" dirty="0"/>
              <a:t> _lucru_decese_COVID-19</a:t>
            </a:r>
          </a:p>
        </p:txBody>
      </p:sp>
    </p:spTree>
    <p:extLst>
      <p:ext uri="{BB962C8B-B14F-4D97-AF65-F5344CB8AC3E}">
        <p14:creationId xmlns:p14="http://schemas.microsoft.com/office/powerpoint/2010/main" val="339697763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0218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stituent imagine diapozitiv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Substituent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Substituent număr diapozitiv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ctr" defTabSz="8255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59FC247-EF8C-4BAE-83F5-CCBD09C73333}" type="slidenum">
              <a:rPr kumimoji="0" lang="ru-RU" sz="3000" b="1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 Neue"/>
                <a:sym typeface="Helvetica Neue"/>
              </a:rPr>
              <a:pPr marL="0" marR="0" lvl="0" indent="0" algn="ctr" defTabSz="8255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ru-RU" sz="3000" b="1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 Neue"/>
              <a:sym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175484037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stituent imagine diapozitiv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Substituent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2003608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stituent imagine diapozitiv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Substituent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Substituent număr diapozitiv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ctr" defTabSz="8255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59FC247-EF8C-4BAE-83F5-CCBD09C73333}" type="slidenum">
              <a:rPr kumimoji="0" lang="ru-RU" sz="3000" b="1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 Neue"/>
                <a:sym typeface="Helvetica Neue"/>
              </a:rPr>
              <a:pPr marL="0" marR="0" lvl="0" indent="0" algn="ctr" defTabSz="8255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0" lang="ru-RU" sz="3000" b="1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 Neue"/>
              <a:sym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270240158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err="1"/>
              <a:t>Incidența</a:t>
            </a:r>
            <a:r>
              <a:rPr lang="en-GB" dirty="0"/>
              <a:t> </a:t>
            </a:r>
            <a:r>
              <a:rPr lang="en-GB" dirty="0" err="1"/>
              <a:t>cazurilor</a:t>
            </a:r>
            <a:r>
              <a:rPr lang="en-GB" dirty="0"/>
              <a:t> la 1 </a:t>
            </a:r>
            <a:r>
              <a:rPr lang="en-GB" dirty="0" err="1"/>
              <a:t>mln</a:t>
            </a:r>
            <a:r>
              <a:rPr lang="en-GB" dirty="0"/>
              <a:t> de </a:t>
            </a:r>
            <a:r>
              <a:rPr lang="en-GB" dirty="0" err="1"/>
              <a:t>populație</a:t>
            </a:r>
            <a:r>
              <a:rPr lang="en-GB" dirty="0"/>
              <a:t> </a:t>
            </a:r>
            <a:r>
              <a:rPr lang="en-GB" dirty="0" err="1"/>
              <a:t>reprezintă</a:t>
            </a:r>
            <a:r>
              <a:rPr lang="en-GB" dirty="0"/>
              <a:t> un indicator important de </a:t>
            </a:r>
            <a:r>
              <a:rPr lang="en-GB" dirty="0" err="1"/>
              <a:t>prezentarea</a:t>
            </a:r>
            <a:r>
              <a:rPr lang="en-GB" dirty="0"/>
              <a:t> a </a:t>
            </a:r>
            <a:r>
              <a:rPr lang="en-GB" dirty="0" err="1"/>
              <a:t>datelor</a:t>
            </a:r>
            <a:r>
              <a:rPr lang="en-GB" dirty="0"/>
              <a:t> </a:t>
            </a:r>
            <a:r>
              <a:rPr lang="en-GB" dirty="0" err="1"/>
              <a:t>fiind</a:t>
            </a:r>
            <a:r>
              <a:rPr lang="en-GB" dirty="0"/>
              <a:t> </a:t>
            </a:r>
            <a:r>
              <a:rPr lang="en-GB" dirty="0" err="1"/>
              <a:t>ajustată</a:t>
            </a:r>
            <a:r>
              <a:rPr lang="en-GB" dirty="0"/>
              <a:t> la </a:t>
            </a:r>
            <a:r>
              <a:rPr lang="en-GB" dirty="0" err="1"/>
              <a:t>numărul</a:t>
            </a:r>
            <a:r>
              <a:rPr lang="en-GB" dirty="0"/>
              <a:t> de </a:t>
            </a:r>
            <a:r>
              <a:rPr lang="en-GB" dirty="0" err="1"/>
              <a:t>populație</a:t>
            </a:r>
            <a:r>
              <a:rPr lang="en-GB" dirty="0"/>
              <a:t> al </a:t>
            </a:r>
            <a:r>
              <a:rPr lang="en-GB" dirty="0" err="1"/>
              <a:t>țării</a:t>
            </a:r>
            <a:r>
              <a:rPr lang="en-GB" dirty="0"/>
              <a:t> </a:t>
            </a:r>
            <a:r>
              <a:rPr lang="en-GB" dirty="0" err="1"/>
              <a:t>sau</a:t>
            </a:r>
            <a:r>
              <a:rPr lang="en-GB" dirty="0"/>
              <a:t> </a:t>
            </a:r>
            <a:r>
              <a:rPr lang="en-GB" dirty="0" err="1"/>
              <a:t>teritoriului</a:t>
            </a:r>
            <a:r>
              <a:rPr lang="en-GB" dirty="0"/>
              <a:t>. </a:t>
            </a:r>
            <a:endParaRPr lang="en-MD" dirty="0"/>
          </a:p>
        </p:txBody>
      </p:sp>
    </p:spTree>
    <p:extLst>
      <p:ext uri="{BB962C8B-B14F-4D97-AF65-F5344CB8AC3E}">
        <p14:creationId xmlns:p14="http://schemas.microsoft.com/office/powerpoint/2010/main" val="401507266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/>
              <a:t>COVID_MDA_R0_AC_19.09.2021</a:t>
            </a:r>
            <a:r>
              <a:rPr lang="ro-MD" dirty="0"/>
              <a:t>/Data</a:t>
            </a:r>
          </a:p>
          <a:p>
            <a:r>
              <a:rPr lang="pt-BR" dirty="0"/>
              <a:t>COVID_MDA_R0_AC_19.09.2021</a:t>
            </a:r>
            <a:r>
              <a:rPr lang="ro-MD" dirty="0"/>
              <a:t>/</a:t>
            </a:r>
            <a:r>
              <a:rPr lang="ro-MD" dirty="0" err="1"/>
              <a:t>Saptamini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28736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14 </a:t>
            </a:r>
            <a:r>
              <a:rPr lang="en-US" dirty="0" err="1"/>
              <a:t>Baza</a:t>
            </a:r>
            <a:r>
              <a:rPr lang="en-US" dirty="0"/>
              <a:t> COVID-19 19-09-2021</a:t>
            </a:r>
            <a:endParaRPr lang="ro-MD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728979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260729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MD" dirty="0"/>
          </a:p>
        </p:txBody>
      </p:sp>
    </p:spTree>
    <p:extLst>
      <p:ext uri="{BB962C8B-B14F-4D97-AF65-F5344CB8AC3E}">
        <p14:creationId xmlns:p14="http://schemas.microsoft.com/office/powerpoint/2010/main" val="14532269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653176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stituent imagine diapozitiv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Substituent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667396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defTabSz="457200" eaLnBrk="1" fontAlgn="auto" latinLnBrk="0" hangingPunct="1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o-RO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Angajați testați pozitiv – </a:t>
            </a:r>
          </a:p>
          <a:p>
            <a:pPr marL="0" marR="0" lvl="0" indent="0" defTabSz="457200" eaLnBrk="1" fontAlgn="auto" latinLnBrk="0" hangingPunct="1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o-RO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defTabSz="457200" eaLnBrk="1" fontAlgn="auto" latinLnBrk="0" hangingPunct="1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o-MD" dirty="0"/>
              <a:t>21.836 old</a:t>
            </a:r>
          </a:p>
          <a:p>
            <a:pPr marL="0" marR="0" lvl="0" indent="0" defTabSz="457200" eaLnBrk="1" fontAlgn="auto" latinLnBrk="0" hangingPunct="1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o-MD" dirty="0"/>
              <a:t>21795 </a:t>
            </a:r>
            <a:r>
              <a:rPr lang="ro-MD" dirty="0" err="1"/>
              <a:t>new</a:t>
            </a:r>
            <a:endParaRPr lang="en-MD" dirty="0"/>
          </a:p>
        </p:txBody>
      </p:sp>
    </p:spTree>
    <p:extLst>
      <p:ext uri="{BB962C8B-B14F-4D97-AF65-F5344CB8AC3E}">
        <p14:creationId xmlns:p14="http://schemas.microsoft.com/office/powerpoint/2010/main" val="39870712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Text"/>
          <p:cNvSpPr txBox="1">
            <a:spLocks noGrp="1"/>
          </p:cNvSpPr>
          <p:nvPr>
            <p:ph type="title"/>
          </p:nvPr>
        </p:nvSpPr>
        <p:spPr>
          <a:xfrm>
            <a:off x="1778000" y="2298700"/>
            <a:ext cx="20828000" cy="4648200"/>
          </a:xfrm>
          <a:prstGeom prst="rect">
            <a:avLst/>
          </a:prstGeom>
        </p:spPr>
        <p:txBody>
          <a:bodyPr anchor="b"/>
          <a:lstStyle/>
          <a:p>
            <a:r>
              <a:t>Title Text</a:t>
            </a:r>
          </a:p>
        </p:txBody>
      </p:sp>
      <p:sp>
        <p:nvSpPr>
          <p:cNvPr id="12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778000" y="7073900"/>
            <a:ext cx="20828000" cy="15875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5400"/>
            </a:lvl1pPr>
            <a:lvl2pPr marL="0" indent="0" algn="ctr">
              <a:spcBef>
                <a:spcPts val="0"/>
              </a:spcBef>
              <a:buSzTx/>
              <a:buNone/>
              <a:defRPr sz="5400"/>
            </a:lvl2pPr>
            <a:lvl3pPr marL="0" indent="0" algn="ctr">
              <a:spcBef>
                <a:spcPts val="0"/>
              </a:spcBef>
              <a:buSzTx/>
              <a:buNone/>
              <a:defRPr sz="5400"/>
            </a:lvl3pPr>
            <a:lvl4pPr marL="0" indent="0" algn="ctr">
              <a:spcBef>
                <a:spcPts val="0"/>
              </a:spcBef>
              <a:buSzTx/>
              <a:buNone/>
              <a:defRPr sz="5400"/>
            </a:lvl4pPr>
            <a:lvl5pPr marL="0" indent="0" algn="ctr">
              <a:spcBef>
                <a:spcPts val="0"/>
              </a:spcBef>
              <a:buSzTx/>
              <a:buNone/>
              <a:defRPr sz="54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25_Custom Layout">
    <p:bg>
      <p:bgPr>
        <a:solidFill>
          <a:srgbClr val="F7F7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Rectangle 13"/>
          <p:cNvSpPr/>
          <p:nvPr/>
        </p:nvSpPr>
        <p:spPr>
          <a:xfrm>
            <a:off x="22363042" y="12582939"/>
            <a:ext cx="2007707" cy="1133059"/>
          </a:xfrm>
          <a:prstGeom prst="rect">
            <a:avLst/>
          </a:prstGeom>
          <a:solidFill>
            <a:srgbClr val="FEFFFF"/>
          </a:solidFill>
          <a:ln w="12700">
            <a:miter lim="400000"/>
          </a:ln>
        </p:spPr>
        <p:txBody>
          <a:bodyPr tIns="91439" bIns="91439" anchor="ctr"/>
          <a:lstStyle/>
          <a:p>
            <a:pPr defTabSz="1828660">
              <a:defRPr sz="3600" b="0">
                <a:solidFill>
                  <a:srgbClr val="F7F7F7"/>
                </a:solidFill>
                <a:latin typeface="Open Sans"/>
                <a:ea typeface="Open Sans"/>
                <a:cs typeface="Open Sans"/>
                <a:sym typeface="Open Sans"/>
              </a:defRPr>
            </a:pPr>
            <a:endParaRPr/>
          </a:p>
        </p:txBody>
      </p:sp>
      <p:sp>
        <p:nvSpPr>
          <p:cNvPr id="130" name="Straight Connector 17"/>
          <p:cNvSpPr/>
          <p:nvPr/>
        </p:nvSpPr>
        <p:spPr>
          <a:xfrm>
            <a:off x="22993776" y="6778487"/>
            <a:ext cx="804205" cy="1"/>
          </a:xfrm>
          <a:prstGeom prst="line">
            <a:avLst/>
          </a:prstGeom>
          <a:ln w="38100">
            <a:solidFill>
              <a:srgbClr val="222222"/>
            </a:solidFill>
            <a:miter/>
          </a:ln>
        </p:spPr>
        <p:txBody>
          <a:bodyPr tIns="91439" bIns="91439"/>
          <a:lstStyle/>
          <a:p>
            <a:pPr algn="l" defTabSz="1828660">
              <a:defRPr sz="3600" b="0">
                <a:solidFill>
                  <a:srgbClr val="222222"/>
                </a:solidFill>
                <a:latin typeface="Open Sans"/>
                <a:ea typeface="Open Sans"/>
                <a:cs typeface="Open Sans"/>
                <a:sym typeface="Open Sans"/>
              </a:defRPr>
            </a:pPr>
            <a:endParaRPr/>
          </a:p>
        </p:txBody>
      </p:sp>
      <p:sp>
        <p:nvSpPr>
          <p:cNvPr id="131" name="Straight Connector 18"/>
          <p:cNvSpPr/>
          <p:nvPr/>
        </p:nvSpPr>
        <p:spPr>
          <a:xfrm>
            <a:off x="23395877" y="6937513"/>
            <a:ext cx="402103" cy="1"/>
          </a:xfrm>
          <a:prstGeom prst="line">
            <a:avLst/>
          </a:prstGeom>
          <a:ln w="38100">
            <a:solidFill>
              <a:srgbClr val="222222"/>
            </a:solidFill>
            <a:miter/>
          </a:ln>
        </p:spPr>
        <p:txBody>
          <a:bodyPr tIns="91439" bIns="91439"/>
          <a:lstStyle/>
          <a:p>
            <a:pPr algn="l" defTabSz="1828660">
              <a:defRPr sz="3600" b="0">
                <a:solidFill>
                  <a:srgbClr val="222222"/>
                </a:solidFill>
                <a:latin typeface="Open Sans"/>
                <a:ea typeface="Open Sans"/>
                <a:cs typeface="Open Sans"/>
                <a:sym typeface="Open Sans"/>
              </a:defRPr>
            </a:pPr>
            <a:endParaRPr/>
          </a:p>
        </p:txBody>
      </p:sp>
      <p:sp>
        <p:nvSpPr>
          <p:cNvPr id="132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23152919" y="12886440"/>
            <a:ext cx="427951" cy="462281"/>
          </a:xfrm>
          <a:prstGeom prst="rect">
            <a:avLst/>
          </a:prstGeom>
        </p:spPr>
        <p:txBody>
          <a:bodyPr lIns="91439" tIns="91439" rIns="91439" bIns="91439" anchor="ctr"/>
          <a:lstStyle>
            <a:lvl1pPr defTabSz="1828660">
              <a:defRPr sz="1600">
                <a:solidFill>
                  <a:srgbClr val="222222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25_Custom Layout">
    <p:bg>
      <p:bgPr>
        <a:solidFill>
          <a:srgbClr val="F7F7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Rectangle 13"/>
          <p:cNvSpPr/>
          <p:nvPr/>
        </p:nvSpPr>
        <p:spPr>
          <a:xfrm>
            <a:off x="0" y="12582939"/>
            <a:ext cx="2007706" cy="1133059"/>
          </a:xfrm>
          <a:prstGeom prst="rect">
            <a:avLst/>
          </a:prstGeom>
          <a:solidFill>
            <a:srgbClr val="FEFFFF"/>
          </a:solidFill>
          <a:ln w="12700">
            <a:miter lim="400000"/>
          </a:ln>
        </p:spPr>
        <p:txBody>
          <a:bodyPr tIns="91439" bIns="91439" anchor="ctr"/>
          <a:lstStyle/>
          <a:p>
            <a:pPr defTabSz="1828660">
              <a:defRPr sz="3600" b="0">
                <a:solidFill>
                  <a:srgbClr val="F7F7F7"/>
                </a:solidFill>
                <a:latin typeface="Open Sans"/>
                <a:ea typeface="Open Sans"/>
                <a:cs typeface="Open Sans"/>
                <a:sym typeface="Open Sans"/>
              </a:defRPr>
            </a:pPr>
            <a:endParaRPr/>
          </a:p>
        </p:txBody>
      </p:sp>
      <p:sp>
        <p:nvSpPr>
          <p:cNvPr id="140" name="Straight Connector 17"/>
          <p:cNvSpPr/>
          <p:nvPr/>
        </p:nvSpPr>
        <p:spPr>
          <a:xfrm>
            <a:off x="630733" y="6778487"/>
            <a:ext cx="804205" cy="1"/>
          </a:xfrm>
          <a:prstGeom prst="line">
            <a:avLst/>
          </a:prstGeom>
          <a:ln w="38100">
            <a:solidFill>
              <a:srgbClr val="222222"/>
            </a:solidFill>
            <a:miter/>
          </a:ln>
        </p:spPr>
        <p:txBody>
          <a:bodyPr tIns="91439" bIns="91439"/>
          <a:lstStyle/>
          <a:p>
            <a:pPr algn="l" defTabSz="1828660">
              <a:defRPr sz="3600" b="0">
                <a:solidFill>
                  <a:srgbClr val="222222"/>
                </a:solidFill>
                <a:latin typeface="Open Sans"/>
                <a:ea typeface="Open Sans"/>
                <a:cs typeface="Open Sans"/>
                <a:sym typeface="Open Sans"/>
              </a:defRPr>
            </a:pPr>
            <a:endParaRPr/>
          </a:p>
        </p:txBody>
      </p:sp>
      <p:sp>
        <p:nvSpPr>
          <p:cNvPr id="141" name="Straight Connector 18"/>
          <p:cNvSpPr/>
          <p:nvPr/>
        </p:nvSpPr>
        <p:spPr>
          <a:xfrm>
            <a:off x="630733" y="6937513"/>
            <a:ext cx="402103" cy="1"/>
          </a:xfrm>
          <a:prstGeom prst="line">
            <a:avLst/>
          </a:prstGeom>
          <a:ln w="38100">
            <a:solidFill>
              <a:srgbClr val="222222"/>
            </a:solidFill>
            <a:miter/>
          </a:ln>
        </p:spPr>
        <p:txBody>
          <a:bodyPr tIns="91439" bIns="91439"/>
          <a:lstStyle/>
          <a:p>
            <a:pPr algn="l" defTabSz="1828660">
              <a:defRPr sz="3600" b="0">
                <a:solidFill>
                  <a:srgbClr val="222222"/>
                </a:solidFill>
                <a:latin typeface="Open Sans"/>
                <a:ea typeface="Open Sans"/>
                <a:cs typeface="Open Sans"/>
                <a:sym typeface="Open Sans"/>
              </a:defRPr>
            </a:pPr>
            <a:endParaRPr/>
          </a:p>
        </p:txBody>
      </p:sp>
      <p:sp>
        <p:nvSpPr>
          <p:cNvPr id="142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789876" y="12886440"/>
            <a:ext cx="427952" cy="462281"/>
          </a:xfrm>
          <a:prstGeom prst="rect">
            <a:avLst/>
          </a:prstGeom>
        </p:spPr>
        <p:txBody>
          <a:bodyPr lIns="91439" tIns="91439" rIns="91439" bIns="91439" anchor="ctr"/>
          <a:lstStyle>
            <a:lvl1pPr defTabSz="1828660">
              <a:defRPr sz="1600">
                <a:solidFill>
                  <a:srgbClr val="222222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  <p:sp>
        <p:nvSpPr>
          <p:cNvPr id="143" name="Title Text"/>
          <p:cNvSpPr txBox="1">
            <a:spLocks noGrp="1"/>
          </p:cNvSpPr>
          <p:nvPr>
            <p:ph type="title"/>
          </p:nvPr>
        </p:nvSpPr>
        <p:spPr>
          <a:xfrm>
            <a:off x="4057648" y="1893404"/>
            <a:ext cx="18305395" cy="2499691"/>
          </a:xfrm>
          <a:prstGeom prst="rect">
            <a:avLst/>
          </a:prstGeom>
        </p:spPr>
        <p:txBody>
          <a:bodyPr lIns="0" tIns="0" rIns="0" bIns="0" anchor="t"/>
          <a:lstStyle>
            <a:lvl1pPr algn="l" defTabSz="1828636">
              <a:lnSpc>
                <a:spcPct val="80000"/>
              </a:lnSpc>
              <a:defRPr sz="7200" spc="-200">
                <a:solidFill>
                  <a:srgbClr val="222222"/>
                </a:solidFill>
                <a:latin typeface="Montserrat Bold"/>
                <a:ea typeface="Montserrat Bold"/>
                <a:cs typeface="Montserrat Bold"/>
                <a:sym typeface="Montserrat Bold"/>
              </a:defRPr>
            </a:lvl1pPr>
          </a:lstStyle>
          <a:p>
            <a:r>
              <a:t>Title Text</a:t>
            </a:r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25_Custom Layout">
    <p:bg>
      <p:bgPr>
        <a:solidFill>
          <a:srgbClr val="F7F7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Rectangle 13"/>
          <p:cNvSpPr/>
          <p:nvPr/>
        </p:nvSpPr>
        <p:spPr>
          <a:xfrm>
            <a:off x="0" y="12582939"/>
            <a:ext cx="2007706" cy="1133059"/>
          </a:xfrm>
          <a:prstGeom prst="rect">
            <a:avLst/>
          </a:prstGeom>
          <a:solidFill>
            <a:srgbClr val="FEFFFF"/>
          </a:solidFill>
          <a:ln w="12700">
            <a:miter lim="400000"/>
          </a:ln>
        </p:spPr>
        <p:txBody>
          <a:bodyPr tIns="91439" bIns="91439" anchor="ctr"/>
          <a:lstStyle/>
          <a:p>
            <a:pPr defTabSz="1828660">
              <a:defRPr sz="3600" b="0">
                <a:solidFill>
                  <a:srgbClr val="F7F7F7"/>
                </a:solidFill>
                <a:latin typeface="Open Sans"/>
                <a:ea typeface="Open Sans"/>
                <a:cs typeface="Open Sans"/>
                <a:sym typeface="Open Sans"/>
              </a:defRPr>
            </a:pPr>
            <a:endParaRPr/>
          </a:p>
        </p:txBody>
      </p:sp>
      <p:sp>
        <p:nvSpPr>
          <p:cNvPr id="151" name="Straight Connector 17"/>
          <p:cNvSpPr/>
          <p:nvPr/>
        </p:nvSpPr>
        <p:spPr>
          <a:xfrm>
            <a:off x="630733" y="6778487"/>
            <a:ext cx="804205" cy="1"/>
          </a:xfrm>
          <a:prstGeom prst="line">
            <a:avLst/>
          </a:prstGeom>
          <a:ln w="38100">
            <a:solidFill>
              <a:srgbClr val="222222"/>
            </a:solidFill>
            <a:miter/>
          </a:ln>
        </p:spPr>
        <p:txBody>
          <a:bodyPr tIns="91439" bIns="91439"/>
          <a:lstStyle/>
          <a:p>
            <a:pPr algn="l" defTabSz="1828660">
              <a:defRPr sz="3600" b="0">
                <a:solidFill>
                  <a:srgbClr val="222222"/>
                </a:solidFill>
                <a:latin typeface="Open Sans"/>
                <a:ea typeface="Open Sans"/>
                <a:cs typeface="Open Sans"/>
                <a:sym typeface="Open Sans"/>
              </a:defRPr>
            </a:pPr>
            <a:endParaRPr/>
          </a:p>
        </p:txBody>
      </p:sp>
      <p:sp>
        <p:nvSpPr>
          <p:cNvPr id="152" name="Straight Connector 18"/>
          <p:cNvSpPr/>
          <p:nvPr/>
        </p:nvSpPr>
        <p:spPr>
          <a:xfrm>
            <a:off x="630733" y="6937513"/>
            <a:ext cx="402103" cy="1"/>
          </a:xfrm>
          <a:prstGeom prst="line">
            <a:avLst/>
          </a:prstGeom>
          <a:ln w="38100">
            <a:solidFill>
              <a:srgbClr val="222222"/>
            </a:solidFill>
            <a:miter/>
          </a:ln>
        </p:spPr>
        <p:txBody>
          <a:bodyPr tIns="91439" bIns="91439"/>
          <a:lstStyle/>
          <a:p>
            <a:pPr algn="l" defTabSz="1828660">
              <a:defRPr sz="3600" b="0">
                <a:solidFill>
                  <a:srgbClr val="222222"/>
                </a:solidFill>
                <a:latin typeface="Open Sans"/>
                <a:ea typeface="Open Sans"/>
                <a:cs typeface="Open Sans"/>
                <a:sym typeface="Open Sans"/>
              </a:defRPr>
            </a:pPr>
            <a:endParaRPr/>
          </a:p>
        </p:txBody>
      </p:sp>
      <p:sp>
        <p:nvSpPr>
          <p:cNvPr id="153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789876" y="12886440"/>
            <a:ext cx="427952" cy="462281"/>
          </a:xfrm>
          <a:prstGeom prst="rect">
            <a:avLst/>
          </a:prstGeom>
        </p:spPr>
        <p:txBody>
          <a:bodyPr lIns="91439" tIns="91439" rIns="91439" bIns="91439" anchor="ctr"/>
          <a:lstStyle>
            <a:lvl1pPr defTabSz="1828660">
              <a:defRPr sz="1600">
                <a:solidFill>
                  <a:srgbClr val="222222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  <p:sp>
        <p:nvSpPr>
          <p:cNvPr id="154" name="Title Text"/>
          <p:cNvSpPr txBox="1">
            <a:spLocks noGrp="1"/>
          </p:cNvSpPr>
          <p:nvPr>
            <p:ph type="title"/>
          </p:nvPr>
        </p:nvSpPr>
        <p:spPr>
          <a:xfrm>
            <a:off x="4057648" y="1893404"/>
            <a:ext cx="18305395" cy="2499691"/>
          </a:xfrm>
          <a:prstGeom prst="rect">
            <a:avLst/>
          </a:prstGeom>
        </p:spPr>
        <p:txBody>
          <a:bodyPr lIns="0" tIns="0" rIns="0" bIns="0" anchor="t"/>
          <a:lstStyle>
            <a:lvl1pPr algn="l" defTabSz="1828636">
              <a:lnSpc>
                <a:spcPct val="80000"/>
              </a:lnSpc>
              <a:defRPr sz="7200" spc="-200">
                <a:solidFill>
                  <a:srgbClr val="222222"/>
                </a:solidFill>
                <a:latin typeface="Montserrat Bold"/>
                <a:ea typeface="Montserrat Bold"/>
                <a:cs typeface="Montserrat Bold"/>
                <a:sym typeface="Montserrat Bold"/>
              </a:defRPr>
            </a:lvl1pPr>
          </a:lstStyle>
          <a:p>
            <a:r>
              <a:t>Title Text</a:t>
            </a:r>
          </a:p>
        </p:txBody>
      </p:sp>
    </p:spTree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4_Custom Layout">
    <p:bg>
      <p:bgPr>
        <a:solidFill>
          <a:srgbClr val="F7F7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Rectangle 13"/>
          <p:cNvSpPr/>
          <p:nvPr/>
        </p:nvSpPr>
        <p:spPr>
          <a:xfrm>
            <a:off x="0" y="12582939"/>
            <a:ext cx="2007706" cy="1133059"/>
          </a:xfrm>
          <a:prstGeom prst="rect">
            <a:avLst/>
          </a:prstGeom>
          <a:solidFill>
            <a:srgbClr val="FEFFFF"/>
          </a:solidFill>
          <a:ln w="12700">
            <a:miter lim="400000"/>
          </a:ln>
        </p:spPr>
        <p:txBody>
          <a:bodyPr tIns="91439" bIns="91439" anchor="ctr"/>
          <a:lstStyle/>
          <a:p>
            <a:pPr defTabSz="1828660">
              <a:defRPr sz="3600" b="0">
                <a:solidFill>
                  <a:srgbClr val="F7F7F7"/>
                </a:solidFill>
                <a:latin typeface="Open Sans"/>
                <a:ea typeface="Open Sans"/>
                <a:cs typeface="Open Sans"/>
                <a:sym typeface="Open Sans"/>
              </a:defRPr>
            </a:pPr>
            <a:endParaRPr/>
          </a:p>
        </p:txBody>
      </p:sp>
      <p:sp>
        <p:nvSpPr>
          <p:cNvPr id="173" name="Straight Connector 17"/>
          <p:cNvSpPr/>
          <p:nvPr/>
        </p:nvSpPr>
        <p:spPr>
          <a:xfrm>
            <a:off x="630733" y="6778487"/>
            <a:ext cx="804205" cy="1"/>
          </a:xfrm>
          <a:prstGeom prst="line">
            <a:avLst/>
          </a:prstGeom>
          <a:ln w="38100">
            <a:solidFill>
              <a:srgbClr val="222222"/>
            </a:solidFill>
            <a:miter/>
          </a:ln>
        </p:spPr>
        <p:txBody>
          <a:bodyPr tIns="91439" bIns="91439"/>
          <a:lstStyle/>
          <a:p>
            <a:pPr algn="l" defTabSz="1828660">
              <a:defRPr sz="3600" b="0">
                <a:solidFill>
                  <a:srgbClr val="222222"/>
                </a:solidFill>
                <a:latin typeface="Open Sans"/>
                <a:ea typeface="Open Sans"/>
                <a:cs typeface="Open Sans"/>
                <a:sym typeface="Open Sans"/>
              </a:defRPr>
            </a:pPr>
            <a:endParaRPr/>
          </a:p>
        </p:txBody>
      </p:sp>
      <p:sp>
        <p:nvSpPr>
          <p:cNvPr id="174" name="Straight Connector 18"/>
          <p:cNvSpPr/>
          <p:nvPr/>
        </p:nvSpPr>
        <p:spPr>
          <a:xfrm>
            <a:off x="630733" y="6937513"/>
            <a:ext cx="402103" cy="1"/>
          </a:xfrm>
          <a:prstGeom prst="line">
            <a:avLst/>
          </a:prstGeom>
          <a:ln w="38100">
            <a:solidFill>
              <a:srgbClr val="222222"/>
            </a:solidFill>
            <a:miter/>
          </a:ln>
        </p:spPr>
        <p:txBody>
          <a:bodyPr tIns="91439" bIns="91439"/>
          <a:lstStyle/>
          <a:p>
            <a:pPr algn="l" defTabSz="1828660">
              <a:defRPr sz="3600" b="0">
                <a:solidFill>
                  <a:srgbClr val="222222"/>
                </a:solidFill>
                <a:latin typeface="Open Sans"/>
                <a:ea typeface="Open Sans"/>
                <a:cs typeface="Open Sans"/>
                <a:sym typeface="Open Sans"/>
              </a:defRPr>
            </a:pPr>
            <a:endParaRPr/>
          </a:p>
        </p:txBody>
      </p:sp>
      <p:sp>
        <p:nvSpPr>
          <p:cNvPr id="175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789876" y="12886440"/>
            <a:ext cx="427952" cy="462281"/>
          </a:xfrm>
          <a:prstGeom prst="rect">
            <a:avLst/>
          </a:prstGeom>
        </p:spPr>
        <p:txBody>
          <a:bodyPr lIns="91439" tIns="91439" rIns="91439" bIns="91439" anchor="ctr"/>
          <a:lstStyle>
            <a:lvl1pPr defTabSz="1828660">
              <a:defRPr sz="1600">
                <a:solidFill>
                  <a:srgbClr val="222222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  <p:sp>
        <p:nvSpPr>
          <p:cNvPr id="176" name="Title Text"/>
          <p:cNvSpPr txBox="1">
            <a:spLocks noGrp="1"/>
          </p:cNvSpPr>
          <p:nvPr>
            <p:ph type="title"/>
          </p:nvPr>
        </p:nvSpPr>
        <p:spPr>
          <a:xfrm>
            <a:off x="14218840" y="1893404"/>
            <a:ext cx="8133161" cy="2499691"/>
          </a:xfrm>
          <a:prstGeom prst="rect">
            <a:avLst/>
          </a:prstGeom>
        </p:spPr>
        <p:txBody>
          <a:bodyPr lIns="0" tIns="0" rIns="0" bIns="0" anchor="t"/>
          <a:lstStyle>
            <a:lvl1pPr algn="l" defTabSz="1828636">
              <a:lnSpc>
                <a:spcPct val="80000"/>
              </a:lnSpc>
              <a:defRPr sz="7200" spc="-200">
                <a:solidFill>
                  <a:srgbClr val="222222"/>
                </a:solidFill>
                <a:latin typeface="Montserrat Bold"/>
                <a:ea typeface="Montserrat Bold"/>
                <a:cs typeface="Montserrat Bold"/>
                <a:sym typeface="Montserrat Bold"/>
              </a:defRPr>
            </a:lvl1pPr>
          </a:lstStyle>
          <a:p>
            <a:r>
              <a:t>Title Text</a:t>
            </a:r>
          </a:p>
        </p:txBody>
      </p:sp>
      <p:sp>
        <p:nvSpPr>
          <p:cNvPr id="177" name="Picture Placeholder 8"/>
          <p:cNvSpPr>
            <a:spLocks noGrp="1"/>
          </p:cNvSpPr>
          <p:nvPr>
            <p:ph type="pic" idx="13"/>
          </p:nvPr>
        </p:nvSpPr>
        <p:spPr>
          <a:xfrm>
            <a:off x="2032000" y="0"/>
            <a:ext cx="10160000" cy="137160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</p:spTree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0" name="Group 79"/>
          <p:cNvGrpSpPr/>
          <p:nvPr/>
        </p:nvGrpSpPr>
        <p:grpSpPr>
          <a:xfrm>
            <a:off x="-835026" y="0"/>
            <a:ext cx="25168228" cy="13706476"/>
            <a:chOff x="-417513" y="0"/>
            <a:chExt cx="12584114" cy="6853238"/>
          </a:xfrm>
        </p:grpSpPr>
        <p:sp>
          <p:nvSpPr>
            <p:cNvPr id="81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9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0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1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7" name="Group 26"/>
          <p:cNvGrpSpPr/>
          <p:nvPr/>
        </p:nvGrpSpPr>
        <p:grpSpPr>
          <a:xfrm>
            <a:off x="1600288" y="3399179"/>
            <a:ext cx="7348952" cy="6940842"/>
            <a:chOff x="697883" y="1816768"/>
            <a:chExt cx="3674476" cy="3470421"/>
          </a:xfrm>
        </p:grpSpPr>
        <p:sp>
          <p:nvSpPr>
            <p:cNvPr id="28" name="Rectangle 27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77263" y="4699850"/>
            <a:ext cx="6997958" cy="4912884"/>
          </a:xfrm>
        </p:spPr>
        <p:txBody>
          <a:bodyPr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236895" y="1606372"/>
            <a:ext cx="12563746" cy="10497244"/>
          </a:xfrm>
        </p:spPr>
        <p:txBody>
          <a:bodyPr anchor="ctr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1/17/2022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941192" y="13081000"/>
            <a:ext cx="488916" cy="471924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476921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1/17/2022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1941192" y="13081000"/>
            <a:ext cx="488916" cy="471924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327287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9" name="Group 88"/>
          <p:cNvGrpSpPr/>
          <p:nvPr/>
        </p:nvGrpSpPr>
        <p:grpSpPr>
          <a:xfrm>
            <a:off x="-659347" y="-118752"/>
            <a:ext cx="25031702" cy="13847596"/>
            <a:chOff x="-329674" y="-51881"/>
            <a:chExt cx="12515851" cy="6923798"/>
          </a:xfrm>
        </p:grpSpPr>
        <p:sp>
          <p:nvSpPr>
            <p:cNvPr id="90" name="Freeform 5"/>
            <p:cNvSpPr/>
            <p:nvPr/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6"/>
            <p:cNvSpPr/>
            <p:nvPr/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7"/>
            <p:cNvSpPr/>
            <p:nvPr/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8"/>
            <p:cNvSpPr/>
            <p:nvPr/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9"/>
            <p:cNvSpPr/>
            <p:nvPr/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10"/>
            <p:cNvSpPr/>
            <p:nvPr/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11"/>
            <p:cNvSpPr/>
            <p:nvPr/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12"/>
            <p:cNvSpPr/>
            <p:nvPr/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13"/>
            <p:cNvSpPr/>
            <p:nvPr/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9" name="Freeform 14"/>
            <p:cNvSpPr/>
            <p:nvPr/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0" name="Freeform 15"/>
            <p:cNvSpPr/>
            <p:nvPr/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1" name="Freeform 16"/>
            <p:cNvSpPr/>
            <p:nvPr/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2" name="Freeform 17"/>
            <p:cNvSpPr/>
            <p:nvPr/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3" name="Freeform 18"/>
            <p:cNvSpPr/>
            <p:nvPr/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4" name="Freeform 19"/>
            <p:cNvSpPr/>
            <p:nvPr/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5" name="Freeform 20"/>
            <p:cNvSpPr/>
            <p:nvPr/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6" name="Freeform 21"/>
            <p:cNvSpPr/>
            <p:nvPr/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7" name="Freeform 22"/>
            <p:cNvSpPr/>
            <p:nvPr/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8" name="Freeform 23"/>
            <p:cNvSpPr/>
            <p:nvPr/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9" name="Group 8"/>
          <p:cNvGrpSpPr/>
          <p:nvPr/>
        </p:nvGrpSpPr>
        <p:grpSpPr>
          <a:xfrm>
            <a:off x="3338587" y="2372967"/>
            <a:ext cx="17696690" cy="8955866"/>
            <a:chOff x="1669293" y="1186483"/>
            <a:chExt cx="8848345" cy="4477933"/>
          </a:xfrm>
        </p:grpSpPr>
        <p:sp>
          <p:nvSpPr>
            <p:cNvPr id="39" name="Rectangle 38"/>
            <p:cNvSpPr/>
            <p:nvPr/>
          </p:nvSpPr>
          <p:spPr>
            <a:xfrm>
              <a:off x="1674042" y="1186483"/>
              <a:ext cx="8843596" cy="71618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40" name="Isosceles Triangle 39"/>
            <p:cNvSpPr/>
            <p:nvPr/>
          </p:nvSpPr>
          <p:spPr>
            <a:xfrm rot="10800000">
              <a:off x="5892384" y="5313353"/>
              <a:ext cx="407233" cy="35106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41" name="Rectangle 40"/>
            <p:cNvSpPr/>
            <p:nvPr/>
          </p:nvSpPr>
          <p:spPr>
            <a:xfrm>
              <a:off x="1669293" y="1991156"/>
              <a:ext cx="8845667" cy="332219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518473" y="4151009"/>
            <a:ext cx="17359830" cy="3497458"/>
          </a:xfrm>
        </p:spPr>
        <p:txBody>
          <a:bodyPr bIns="0" anchor="b">
            <a:normAutofit/>
          </a:bodyPr>
          <a:lstStyle>
            <a:lvl1pPr algn="ctr">
              <a:lnSpc>
                <a:spcPct val="80000"/>
              </a:lnSpc>
              <a:defRPr sz="10800" spc="-300">
                <a:solidFill>
                  <a:srgbClr val="FFFEFF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518475" y="7812533"/>
            <a:ext cx="17346854" cy="2645174"/>
          </a:xfrm>
        </p:spPr>
        <p:txBody>
          <a:bodyPr tIns="0">
            <a:normAutofit/>
          </a:bodyPr>
          <a:lstStyle>
            <a:lvl1pPr marL="0" indent="0" algn="ctr">
              <a:lnSpc>
                <a:spcPct val="100000"/>
              </a:lnSpc>
              <a:buNone/>
              <a:defRPr sz="3600" b="0">
                <a:solidFill>
                  <a:srgbClr val="FFFEFF"/>
                </a:solidFill>
              </a:defRPr>
            </a:lvl1pPr>
            <a:lvl2pPr marL="914400" indent="0" algn="ctr">
              <a:buNone/>
              <a:defRPr sz="3600"/>
            </a:lvl2pPr>
            <a:lvl3pPr marL="1828800" indent="0" algn="ctr">
              <a:buNone/>
              <a:defRPr sz="3600"/>
            </a:lvl3pPr>
            <a:lvl4pPr marL="2743200" indent="0" algn="ctr">
              <a:buNone/>
              <a:defRPr sz="3200"/>
            </a:lvl4pPr>
            <a:lvl5pPr marL="3657600" indent="0" algn="ctr">
              <a:buNone/>
              <a:defRPr sz="3200"/>
            </a:lvl5pPr>
            <a:lvl6pPr marL="4572000" indent="0" algn="ctr">
              <a:buNone/>
              <a:defRPr sz="3200"/>
            </a:lvl6pPr>
            <a:lvl7pPr marL="5486400" indent="0" algn="ctr">
              <a:buNone/>
              <a:defRPr sz="3200"/>
            </a:lvl7pPr>
            <a:lvl8pPr marL="6400800" indent="0" algn="ctr">
              <a:buNone/>
              <a:defRPr sz="3200"/>
            </a:lvl8pPr>
            <a:lvl9pPr marL="7315200" indent="0" algn="ctr">
              <a:buNone/>
              <a:defRPr sz="3200"/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609344" y="640080"/>
            <a:ext cx="7315200" cy="640080"/>
          </a:xfrm>
        </p:spPr>
        <p:txBody>
          <a:bodyPr vert="horz" lIns="91440" tIns="45720" rIns="91440" bIns="45720" rtlCol="0" anchor="ctr"/>
          <a:lstStyle>
            <a:lvl1pPr>
              <a:defRPr lang="en-US"/>
            </a:lvl1pPr>
          </a:lstStyle>
          <a:p>
            <a:fld id="{48A87A34-81AB-432B-8DAE-1953F412C126}" type="datetimeFigureOut">
              <a:rPr lang="en-US" smtClean="0"/>
              <a:pPr/>
              <a:t>1/17/2022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609344" y="12454128"/>
            <a:ext cx="21177504" cy="640080"/>
          </a:xfrm>
        </p:spPr>
        <p:txBody>
          <a:bodyPr/>
          <a:lstStyle>
            <a:lvl1pPr algn="ctr"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20939760" y="640080"/>
            <a:ext cx="1828800" cy="640080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962660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0" name="Group 79"/>
          <p:cNvGrpSpPr/>
          <p:nvPr/>
        </p:nvGrpSpPr>
        <p:grpSpPr>
          <a:xfrm>
            <a:off x="-835026" y="0"/>
            <a:ext cx="25168228" cy="13706476"/>
            <a:chOff x="-417513" y="0"/>
            <a:chExt cx="12584114" cy="6853238"/>
          </a:xfrm>
        </p:grpSpPr>
        <p:sp>
          <p:nvSpPr>
            <p:cNvPr id="81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9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0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1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7" name="Group 26"/>
          <p:cNvGrpSpPr/>
          <p:nvPr/>
        </p:nvGrpSpPr>
        <p:grpSpPr>
          <a:xfrm>
            <a:off x="1600288" y="3399179"/>
            <a:ext cx="7348952" cy="6940842"/>
            <a:chOff x="697883" y="1816768"/>
            <a:chExt cx="3674476" cy="3470421"/>
          </a:xfrm>
        </p:grpSpPr>
        <p:sp>
          <p:nvSpPr>
            <p:cNvPr id="28" name="Rectangle 27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77263" y="4699850"/>
            <a:ext cx="6997958" cy="4912884"/>
          </a:xfrm>
        </p:spPr>
        <p:txBody>
          <a:bodyPr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236895" y="1606372"/>
            <a:ext cx="12563746" cy="10497244"/>
          </a:xfrm>
        </p:spPr>
        <p:txBody>
          <a:bodyPr anchor="ctr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1/17/2022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137254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7" name="Group 76"/>
          <p:cNvGrpSpPr/>
          <p:nvPr/>
        </p:nvGrpSpPr>
        <p:grpSpPr>
          <a:xfrm>
            <a:off x="-659347" y="-118752"/>
            <a:ext cx="25031702" cy="13847596"/>
            <a:chOff x="-329674" y="-51881"/>
            <a:chExt cx="12515851" cy="6923798"/>
          </a:xfrm>
        </p:grpSpPr>
        <p:sp>
          <p:nvSpPr>
            <p:cNvPr id="78" name="Freeform 5"/>
            <p:cNvSpPr/>
            <p:nvPr/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6"/>
            <p:cNvSpPr/>
            <p:nvPr/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7"/>
            <p:cNvSpPr/>
            <p:nvPr/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8"/>
            <p:cNvSpPr/>
            <p:nvPr/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9"/>
            <p:cNvSpPr/>
            <p:nvPr/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0"/>
            <p:cNvSpPr/>
            <p:nvPr/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1"/>
            <p:cNvSpPr/>
            <p:nvPr/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2"/>
            <p:cNvSpPr/>
            <p:nvPr/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3"/>
            <p:cNvSpPr/>
            <p:nvPr/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4"/>
            <p:cNvSpPr/>
            <p:nvPr/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5"/>
            <p:cNvSpPr/>
            <p:nvPr/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6"/>
            <p:cNvSpPr/>
            <p:nvPr/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7"/>
            <p:cNvSpPr/>
            <p:nvPr/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8"/>
            <p:cNvSpPr/>
            <p:nvPr/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9"/>
            <p:cNvSpPr/>
            <p:nvPr/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0"/>
            <p:cNvSpPr/>
            <p:nvPr/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1"/>
            <p:cNvSpPr/>
            <p:nvPr/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2"/>
            <p:cNvSpPr/>
            <p:nvPr/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3"/>
            <p:cNvSpPr/>
            <p:nvPr/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9" name="Group 8"/>
          <p:cNvGrpSpPr/>
          <p:nvPr/>
        </p:nvGrpSpPr>
        <p:grpSpPr>
          <a:xfrm>
            <a:off x="6519091" y="2372967"/>
            <a:ext cx="11332290" cy="8955866"/>
            <a:chOff x="3259545" y="1186483"/>
            <a:chExt cx="5666145" cy="4477933"/>
          </a:xfrm>
        </p:grpSpPr>
        <p:sp>
          <p:nvSpPr>
            <p:cNvPr id="99" name="Rectangle 98"/>
            <p:cNvSpPr/>
            <p:nvPr/>
          </p:nvSpPr>
          <p:spPr>
            <a:xfrm>
              <a:off x="3259545" y="1186483"/>
              <a:ext cx="5657881" cy="71618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0" name="Isosceles Triangle 39"/>
            <p:cNvSpPr/>
            <p:nvPr/>
          </p:nvSpPr>
          <p:spPr>
            <a:xfrm rot="10800000">
              <a:off x="5892384" y="5313353"/>
              <a:ext cx="407233" cy="35106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1" name="Rectangle 100"/>
            <p:cNvSpPr/>
            <p:nvPr/>
          </p:nvSpPr>
          <p:spPr>
            <a:xfrm>
              <a:off x="3259545" y="1991156"/>
              <a:ext cx="5666145" cy="332219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88432" y="4149460"/>
            <a:ext cx="10980448" cy="3378780"/>
          </a:xfrm>
        </p:spPr>
        <p:txBody>
          <a:bodyPr bIns="0" anchor="b">
            <a:normAutofit/>
          </a:bodyPr>
          <a:lstStyle>
            <a:lvl1pPr algn="ctr">
              <a:defRPr sz="8800">
                <a:solidFill>
                  <a:srgbClr val="FFFEFF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88431" y="7693702"/>
            <a:ext cx="10980446" cy="2767540"/>
          </a:xfrm>
        </p:spPr>
        <p:txBody>
          <a:bodyPr tIns="0">
            <a:normAutofit/>
          </a:bodyPr>
          <a:lstStyle>
            <a:lvl1pPr marL="0" indent="0" algn="ctr">
              <a:buNone/>
              <a:defRPr sz="3600">
                <a:solidFill>
                  <a:srgbClr val="FFFEFF"/>
                </a:solidFill>
              </a:defRPr>
            </a:lvl1pPr>
            <a:lvl2pPr marL="914400" indent="0">
              <a:buNone/>
              <a:defRPr sz="3600">
                <a:solidFill>
                  <a:schemeClr val="tx1">
                    <a:tint val="75000"/>
                  </a:schemeClr>
                </a:solidFill>
              </a:defRPr>
            </a:lvl2pPr>
            <a:lvl3pPr marL="1828800" indent="0">
              <a:buNone/>
              <a:defRPr sz="3600">
                <a:solidFill>
                  <a:schemeClr val="tx1">
                    <a:tint val="75000"/>
                  </a:schemeClr>
                </a:solidFill>
              </a:defRPr>
            </a:lvl3pPr>
            <a:lvl4pPr marL="27432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4pPr>
            <a:lvl5pPr marL="36576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5pPr>
            <a:lvl6pPr marL="45720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6pPr>
            <a:lvl7pPr marL="54864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7pPr>
            <a:lvl8pPr marL="64008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8pPr>
            <a:lvl9pPr marL="73152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609344" y="640080"/>
            <a:ext cx="7315200" cy="640080"/>
          </a:xfrm>
        </p:spPr>
        <p:txBody>
          <a:bodyPr/>
          <a:lstStyle/>
          <a:p>
            <a:fld id="{48A87A34-81AB-432B-8DAE-1953F412C126}" type="datetimeFigureOut">
              <a:rPr lang="en-US" smtClean="0"/>
              <a:t>1/17/2022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609344" y="12454128"/>
            <a:ext cx="21177504" cy="640080"/>
          </a:xfrm>
        </p:spPr>
        <p:txBody>
          <a:bodyPr/>
          <a:lstStyle>
            <a:lvl1pPr algn="ctr"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20939760" y="640080"/>
            <a:ext cx="1828800" cy="640080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693893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" name="Group 36"/>
          <p:cNvGrpSpPr/>
          <p:nvPr/>
        </p:nvGrpSpPr>
        <p:grpSpPr>
          <a:xfrm>
            <a:off x="-835026" y="0"/>
            <a:ext cx="25168228" cy="13706476"/>
            <a:chOff x="-417513" y="0"/>
            <a:chExt cx="12584114" cy="6853238"/>
          </a:xfrm>
        </p:grpSpPr>
        <p:sp>
          <p:nvSpPr>
            <p:cNvPr id="38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9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0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1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2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3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4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5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6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7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8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9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0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1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2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3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4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5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6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7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8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59" name="Group 58"/>
          <p:cNvGrpSpPr/>
          <p:nvPr/>
        </p:nvGrpSpPr>
        <p:grpSpPr>
          <a:xfrm>
            <a:off x="1600288" y="3399179"/>
            <a:ext cx="7348952" cy="6940842"/>
            <a:chOff x="697883" y="1816768"/>
            <a:chExt cx="3674476" cy="3470421"/>
          </a:xfrm>
        </p:grpSpPr>
        <p:sp>
          <p:nvSpPr>
            <p:cNvPr id="60" name="Rectangle 59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1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2" name="Rectangle 61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78000" y="4679339"/>
            <a:ext cx="7001656" cy="4940130"/>
          </a:xfrm>
        </p:spPr>
        <p:txBody>
          <a:bodyPr lIns="91440" tIns="91440" rIns="91440" bIns="91440"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41757" y="1606375"/>
            <a:ext cx="12539182" cy="4765302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36894" y="7344324"/>
            <a:ext cx="12544044" cy="4767172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609344" y="640080"/>
            <a:ext cx="7315200" cy="640080"/>
          </a:xfrm>
        </p:spPr>
        <p:txBody>
          <a:bodyPr/>
          <a:lstStyle/>
          <a:p>
            <a:fld id="{48A87A34-81AB-432B-8DAE-1953F412C126}" type="datetimeFigureOut">
              <a:rPr lang="en-US" smtClean="0"/>
              <a:t>1/17/2022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609344" y="12454128"/>
            <a:ext cx="21177504" cy="64008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20939760" y="640080"/>
            <a:ext cx="1828800" cy="640080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62376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Image"/>
          <p:cNvSpPr>
            <a:spLocks noGrp="1"/>
          </p:cNvSpPr>
          <p:nvPr>
            <p:ph type="pic" idx="13"/>
          </p:nvPr>
        </p:nvSpPr>
        <p:spPr>
          <a:xfrm>
            <a:off x="3124200" y="-38100"/>
            <a:ext cx="18135600" cy="12096698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21" name="Title Text"/>
          <p:cNvSpPr txBox="1">
            <a:spLocks noGrp="1"/>
          </p:cNvSpPr>
          <p:nvPr>
            <p:ph type="title"/>
          </p:nvPr>
        </p:nvSpPr>
        <p:spPr>
          <a:xfrm>
            <a:off x="635000" y="9512300"/>
            <a:ext cx="23114000" cy="2006600"/>
          </a:xfrm>
          <a:prstGeom prst="rect">
            <a:avLst/>
          </a:prstGeom>
        </p:spPr>
        <p:txBody>
          <a:bodyPr anchor="b"/>
          <a:lstStyle/>
          <a:p>
            <a:r>
              <a:t>Title Text</a:t>
            </a:r>
          </a:p>
        </p:txBody>
      </p:sp>
      <p:sp>
        <p:nvSpPr>
          <p:cNvPr id="22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635000" y="11442700"/>
            <a:ext cx="23114000" cy="15875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5400"/>
            </a:lvl1pPr>
            <a:lvl2pPr marL="0" indent="0" algn="ctr">
              <a:spcBef>
                <a:spcPts val="0"/>
              </a:spcBef>
              <a:buSzTx/>
              <a:buNone/>
              <a:defRPr sz="5400"/>
            </a:lvl2pPr>
            <a:lvl3pPr marL="0" indent="0" algn="ctr">
              <a:spcBef>
                <a:spcPts val="0"/>
              </a:spcBef>
              <a:buSzTx/>
              <a:buNone/>
              <a:defRPr sz="5400"/>
            </a:lvl3pPr>
            <a:lvl4pPr marL="0" indent="0" algn="ctr">
              <a:spcBef>
                <a:spcPts val="0"/>
              </a:spcBef>
              <a:buSzTx/>
              <a:buNone/>
              <a:defRPr sz="5400"/>
            </a:lvl4pPr>
            <a:lvl5pPr marL="0" indent="0" algn="ctr">
              <a:spcBef>
                <a:spcPts val="0"/>
              </a:spcBef>
              <a:buSzTx/>
              <a:buNone/>
              <a:defRPr sz="54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" name="Group 38"/>
          <p:cNvGrpSpPr/>
          <p:nvPr/>
        </p:nvGrpSpPr>
        <p:grpSpPr>
          <a:xfrm>
            <a:off x="-835026" y="0"/>
            <a:ext cx="25168228" cy="13706476"/>
            <a:chOff x="-417513" y="0"/>
            <a:chExt cx="12584114" cy="6853238"/>
          </a:xfrm>
        </p:grpSpPr>
        <p:sp>
          <p:nvSpPr>
            <p:cNvPr id="40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1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2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3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4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5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6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7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8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9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0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1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2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3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4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5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6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7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8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9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60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61" name="Group 60"/>
          <p:cNvGrpSpPr/>
          <p:nvPr/>
        </p:nvGrpSpPr>
        <p:grpSpPr>
          <a:xfrm>
            <a:off x="1600288" y="3399179"/>
            <a:ext cx="7348952" cy="6940842"/>
            <a:chOff x="697883" y="1816768"/>
            <a:chExt cx="3674476" cy="3470421"/>
          </a:xfrm>
        </p:grpSpPr>
        <p:sp>
          <p:nvSpPr>
            <p:cNvPr id="62" name="Rectangle 61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3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4" name="Rectangle 63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78002" y="4727831"/>
            <a:ext cx="7001656" cy="4920994"/>
          </a:xfrm>
        </p:spPr>
        <p:txBody>
          <a:bodyPr lIns="91440" tIns="91440" rIns="91440" bIns="91440"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50274" y="1606370"/>
            <a:ext cx="12530176" cy="1371600"/>
          </a:xfrm>
        </p:spPr>
        <p:txBody>
          <a:bodyPr anchor="ctr">
            <a:noAutofit/>
          </a:bodyPr>
          <a:lstStyle>
            <a:lvl1pPr marL="0" indent="0" algn="l">
              <a:lnSpc>
                <a:spcPct val="100000"/>
              </a:lnSpc>
              <a:buNone/>
              <a:defRPr sz="4400" b="0" cap="all" baseline="0">
                <a:solidFill>
                  <a:schemeClr val="accent1"/>
                </a:solidFill>
              </a:defRPr>
            </a:lvl1pPr>
            <a:lvl2pPr marL="914400" indent="0">
              <a:buNone/>
              <a:defRPr sz="4000" b="1"/>
            </a:lvl2pPr>
            <a:lvl3pPr marL="1828800" indent="0">
              <a:buNone/>
              <a:defRPr sz="3600" b="1"/>
            </a:lvl3pPr>
            <a:lvl4pPr marL="2743200" indent="0">
              <a:buNone/>
              <a:defRPr sz="3200" b="1"/>
            </a:lvl4pPr>
            <a:lvl5pPr marL="3657600" indent="0">
              <a:buNone/>
              <a:defRPr sz="3200" b="1"/>
            </a:lvl5pPr>
            <a:lvl6pPr marL="4572000" indent="0">
              <a:buNone/>
              <a:defRPr sz="3200" b="1"/>
            </a:lvl6pPr>
            <a:lvl7pPr marL="5486400" indent="0">
              <a:buNone/>
              <a:defRPr sz="3200" b="1"/>
            </a:lvl7pPr>
            <a:lvl8pPr marL="6400800" indent="0">
              <a:buNone/>
              <a:defRPr sz="3200" b="1"/>
            </a:lvl8pPr>
            <a:lvl9pPr marL="7315200" indent="0">
              <a:buNone/>
              <a:defRPr sz="32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50610" y="2977971"/>
            <a:ext cx="12528700" cy="3393706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0237306" y="7331774"/>
            <a:ext cx="12528828" cy="1371600"/>
          </a:xfrm>
        </p:spPr>
        <p:txBody>
          <a:bodyPr anchor="ctr">
            <a:noAutofit/>
          </a:bodyPr>
          <a:lstStyle>
            <a:lvl1pPr marL="0" indent="0" algn="l">
              <a:lnSpc>
                <a:spcPct val="100000"/>
              </a:lnSpc>
              <a:buNone/>
              <a:defRPr sz="4400" b="0" cap="all" baseline="0">
                <a:solidFill>
                  <a:schemeClr val="accent1"/>
                </a:solidFill>
              </a:defRPr>
            </a:lvl1pPr>
            <a:lvl2pPr marL="914400" indent="0">
              <a:buNone/>
              <a:defRPr sz="4000" b="1"/>
            </a:lvl2pPr>
            <a:lvl3pPr marL="1828800" indent="0">
              <a:buNone/>
              <a:defRPr sz="3600" b="1"/>
            </a:lvl3pPr>
            <a:lvl4pPr marL="2743200" indent="0">
              <a:buNone/>
              <a:defRPr sz="3200" b="1"/>
            </a:lvl4pPr>
            <a:lvl5pPr marL="3657600" indent="0">
              <a:buNone/>
              <a:defRPr sz="3200" b="1"/>
            </a:lvl5pPr>
            <a:lvl6pPr marL="4572000" indent="0">
              <a:buNone/>
              <a:defRPr sz="3200" b="1"/>
            </a:lvl6pPr>
            <a:lvl7pPr marL="5486400" indent="0">
              <a:buNone/>
              <a:defRPr sz="3200" b="1"/>
            </a:lvl7pPr>
            <a:lvl8pPr marL="6400800" indent="0">
              <a:buNone/>
              <a:defRPr sz="3200" b="1"/>
            </a:lvl8pPr>
            <a:lvl9pPr marL="7315200" indent="0">
              <a:buNone/>
              <a:defRPr sz="32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0236894" y="8703374"/>
            <a:ext cx="12531176" cy="3408120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1609344" y="640080"/>
            <a:ext cx="7315200" cy="640080"/>
          </a:xfrm>
        </p:spPr>
        <p:txBody>
          <a:bodyPr/>
          <a:lstStyle/>
          <a:p>
            <a:fld id="{48A87A34-81AB-432B-8DAE-1953F412C126}" type="datetimeFigureOut">
              <a:rPr lang="en-US" smtClean="0"/>
              <a:t>1/17/2022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1609344" y="12454128"/>
            <a:ext cx="21177504" cy="64008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20939760" y="640080"/>
            <a:ext cx="1828800" cy="640080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534710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7" name="Group 76"/>
          <p:cNvGrpSpPr/>
          <p:nvPr/>
        </p:nvGrpSpPr>
        <p:grpSpPr>
          <a:xfrm>
            <a:off x="-835026" y="0"/>
            <a:ext cx="25168228" cy="13706476"/>
            <a:chOff x="-417513" y="0"/>
            <a:chExt cx="12584114" cy="6853238"/>
          </a:xfrm>
        </p:grpSpPr>
        <p:sp>
          <p:nvSpPr>
            <p:cNvPr id="78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4" name="Group 23"/>
          <p:cNvGrpSpPr/>
          <p:nvPr/>
        </p:nvGrpSpPr>
        <p:grpSpPr>
          <a:xfrm>
            <a:off x="1600288" y="3399179"/>
            <a:ext cx="7348952" cy="6940842"/>
            <a:chOff x="697883" y="1816768"/>
            <a:chExt cx="3674476" cy="3470421"/>
          </a:xfrm>
        </p:grpSpPr>
        <p:sp>
          <p:nvSpPr>
            <p:cNvPr id="25" name="Rectangle 24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6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77264" y="4699850"/>
            <a:ext cx="7002392" cy="4912884"/>
          </a:xfrm>
        </p:spPr>
        <p:txBody>
          <a:bodyPr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1/17/2022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854296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1609344" y="640080"/>
            <a:ext cx="7315200" cy="640080"/>
          </a:xfrm>
        </p:spPr>
        <p:txBody>
          <a:bodyPr/>
          <a:lstStyle/>
          <a:p>
            <a:fld id="{48A87A34-81AB-432B-8DAE-1953F412C126}" type="datetimeFigureOut">
              <a:rPr lang="en-US" smtClean="0"/>
              <a:t>1/17/2022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1609344" y="12454128"/>
            <a:ext cx="21177504" cy="64008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20939760" y="640080"/>
            <a:ext cx="1828800" cy="640080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532439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4" name="Group 73"/>
          <p:cNvGrpSpPr/>
          <p:nvPr/>
        </p:nvGrpSpPr>
        <p:grpSpPr>
          <a:xfrm>
            <a:off x="-835026" y="0"/>
            <a:ext cx="25168228" cy="13706476"/>
            <a:chOff x="-417513" y="0"/>
            <a:chExt cx="12584114" cy="6853238"/>
          </a:xfrm>
        </p:grpSpPr>
        <p:sp>
          <p:nvSpPr>
            <p:cNvPr id="75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6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7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8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1" name="Group 20"/>
          <p:cNvGrpSpPr/>
          <p:nvPr/>
        </p:nvGrpSpPr>
        <p:grpSpPr>
          <a:xfrm>
            <a:off x="1600288" y="3399179"/>
            <a:ext cx="7348952" cy="6940842"/>
            <a:chOff x="697883" y="1816768"/>
            <a:chExt cx="3674476" cy="3470421"/>
          </a:xfrm>
        </p:grpSpPr>
        <p:sp>
          <p:nvSpPr>
            <p:cNvPr id="22" name="Rectangle 21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3" name="Rectangle 32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77263" y="4704052"/>
            <a:ext cx="7002394" cy="2446596"/>
          </a:xfrm>
        </p:spPr>
        <p:txBody>
          <a:bodyPr bIns="0" anchor="b">
            <a:noAutofit/>
          </a:bodyPr>
          <a:lstStyle>
            <a:lvl1pPr algn="ctr">
              <a:defRPr sz="6400">
                <a:solidFill>
                  <a:srgbClr val="FFFEFF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219967" y="1605618"/>
            <a:ext cx="12550070" cy="10499880"/>
          </a:xfrm>
        </p:spPr>
        <p:txBody>
          <a:bodyPr anchor="ctr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77263" y="7160372"/>
            <a:ext cx="7002394" cy="2442328"/>
          </a:xfrm>
        </p:spPr>
        <p:txBody>
          <a:bodyPr/>
          <a:lstStyle>
            <a:lvl1pPr marL="0" indent="0" algn="ctr">
              <a:buNone/>
              <a:defRPr sz="3200">
                <a:solidFill>
                  <a:srgbClr val="FFFEFF"/>
                </a:solidFill>
              </a:defRPr>
            </a:lvl1pPr>
            <a:lvl2pPr marL="914400" indent="0">
              <a:buNone/>
              <a:defRPr sz="2800"/>
            </a:lvl2pPr>
            <a:lvl3pPr marL="1828800" indent="0">
              <a:buNone/>
              <a:defRPr sz="2400"/>
            </a:lvl3pPr>
            <a:lvl4pPr marL="2743200" indent="0">
              <a:buNone/>
              <a:defRPr sz="2000"/>
            </a:lvl4pPr>
            <a:lvl5pPr marL="3657600" indent="0">
              <a:buNone/>
              <a:defRPr sz="2000"/>
            </a:lvl5pPr>
            <a:lvl6pPr marL="4572000" indent="0">
              <a:buNone/>
              <a:defRPr sz="2000"/>
            </a:lvl6pPr>
            <a:lvl7pPr marL="5486400" indent="0">
              <a:buNone/>
              <a:defRPr sz="2000"/>
            </a:lvl7pPr>
            <a:lvl8pPr marL="6400800" indent="0">
              <a:buNone/>
              <a:defRPr sz="2000"/>
            </a:lvl8pPr>
            <a:lvl9pPr marL="7315200" indent="0">
              <a:buNone/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1/17/2022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501043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3" name="Group 72"/>
          <p:cNvGrpSpPr/>
          <p:nvPr/>
        </p:nvGrpSpPr>
        <p:grpSpPr>
          <a:xfrm>
            <a:off x="-659347" y="-118752"/>
            <a:ext cx="25031702" cy="13847596"/>
            <a:chOff x="-329674" y="-51881"/>
            <a:chExt cx="12515851" cy="6923798"/>
          </a:xfrm>
        </p:grpSpPr>
        <p:sp>
          <p:nvSpPr>
            <p:cNvPr id="81" name="Freeform 5"/>
            <p:cNvSpPr/>
            <p:nvPr/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6"/>
            <p:cNvSpPr/>
            <p:nvPr/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7"/>
            <p:cNvSpPr/>
            <p:nvPr/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8"/>
            <p:cNvSpPr/>
            <p:nvPr/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9"/>
            <p:cNvSpPr/>
            <p:nvPr/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0"/>
            <p:cNvSpPr/>
            <p:nvPr/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1"/>
            <p:cNvSpPr/>
            <p:nvPr/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2"/>
            <p:cNvSpPr/>
            <p:nvPr/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3"/>
            <p:cNvSpPr/>
            <p:nvPr/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4"/>
            <p:cNvSpPr/>
            <p:nvPr/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5"/>
            <p:cNvSpPr/>
            <p:nvPr/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6"/>
            <p:cNvSpPr/>
            <p:nvPr/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17"/>
            <p:cNvSpPr/>
            <p:nvPr/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18"/>
            <p:cNvSpPr/>
            <p:nvPr/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19"/>
            <p:cNvSpPr/>
            <p:nvPr/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0"/>
            <p:cNvSpPr/>
            <p:nvPr/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21"/>
            <p:cNvSpPr/>
            <p:nvPr/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22"/>
            <p:cNvSpPr/>
            <p:nvPr/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9" name="Freeform 23"/>
            <p:cNvSpPr/>
            <p:nvPr/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76" name="Group 75"/>
          <p:cNvGrpSpPr/>
          <p:nvPr/>
        </p:nvGrpSpPr>
        <p:grpSpPr>
          <a:xfrm>
            <a:off x="1610672" y="3396663"/>
            <a:ext cx="11883080" cy="6940842"/>
            <a:chOff x="805336" y="1698331"/>
            <a:chExt cx="5941540" cy="3470421"/>
          </a:xfrm>
        </p:grpSpPr>
        <p:sp>
          <p:nvSpPr>
            <p:cNvPr id="77" name="Rectangle 76"/>
            <p:cNvSpPr/>
            <p:nvPr/>
          </p:nvSpPr>
          <p:spPr>
            <a:xfrm>
              <a:off x="805336" y="1698331"/>
              <a:ext cx="5941540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78" name="Isosceles Triangle 9"/>
            <p:cNvSpPr/>
            <p:nvPr/>
          </p:nvSpPr>
          <p:spPr>
            <a:xfrm rot="10800000">
              <a:off x="3618113" y="4896349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79" name="Rectangle 78"/>
            <p:cNvSpPr/>
            <p:nvPr/>
          </p:nvSpPr>
          <p:spPr>
            <a:xfrm>
              <a:off x="805336" y="2274403"/>
              <a:ext cx="5941540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087020" y="0"/>
            <a:ext cx="9296980" cy="13716000"/>
          </a:xfrm>
          <a:solidFill>
            <a:schemeClr val="bg1">
              <a:lumMod val="65000"/>
              <a:lumOff val="3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6400"/>
            </a:lvl1pPr>
            <a:lvl2pPr marL="914400" indent="0">
              <a:buNone/>
              <a:defRPr sz="5600"/>
            </a:lvl2pPr>
            <a:lvl3pPr marL="1828800" indent="0">
              <a:buNone/>
              <a:defRPr sz="4800"/>
            </a:lvl3pPr>
            <a:lvl4pPr marL="2743200" indent="0">
              <a:buNone/>
              <a:defRPr sz="4000"/>
            </a:lvl4pPr>
            <a:lvl5pPr marL="3657600" indent="0">
              <a:buNone/>
              <a:defRPr sz="4000"/>
            </a:lvl5pPr>
            <a:lvl6pPr marL="4572000" indent="0">
              <a:buNone/>
              <a:defRPr sz="4000"/>
            </a:lvl6pPr>
            <a:lvl7pPr marL="5486400" indent="0">
              <a:buNone/>
              <a:defRPr sz="4000"/>
            </a:lvl7pPr>
            <a:lvl8pPr marL="6400800" indent="0">
              <a:buNone/>
              <a:defRPr sz="4000"/>
            </a:lvl8pPr>
            <a:lvl9pPr marL="7315200" indent="0">
              <a:buNone/>
              <a:defRPr sz="40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70886" y="4720510"/>
            <a:ext cx="11553292" cy="2356064"/>
          </a:xfrm>
        </p:spPr>
        <p:txBody>
          <a:bodyPr bIns="0" anchor="b">
            <a:normAutofit/>
          </a:bodyPr>
          <a:lstStyle>
            <a:lvl1pPr>
              <a:defRPr sz="7200">
                <a:solidFill>
                  <a:srgbClr val="FFFEFF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70886" y="7090024"/>
            <a:ext cx="11553292" cy="2548396"/>
          </a:xfrm>
        </p:spPr>
        <p:txBody>
          <a:bodyPr>
            <a:normAutofit/>
          </a:bodyPr>
          <a:lstStyle>
            <a:lvl1pPr marL="0" indent="0" algn="ctr">
              <a:buNone/>
              <a:defRPr sz="3600">
                <a:solidFill>
                  <a:srgbClr val="FFFEFF"/>
                </a:solidFill>
              </a:defRPr>
            </a:lvl1pPr>
            <a:lvl2pPr marL="914400" indent="0">
              <a:buNone/>
              <a:defRPr sz="2800"/>
            </a:lvl2pPr>
            <a:lvl3pPr marL="1828800" indent="0">
              <a:buNone/>
              <a:defRPr sz="2400"/>
            </a:lvl3pPr>
            <a:lvl4pPr marL="2743200" indent="0">
              <a:buNone/>
              <a:defRPr sz="2000"/>
            </a:lvl4pPr>
            <a:lvl5pPr marL="3657600" indent="0">
              <a:buNone/>
              <a:defRPr sz="2000"/>
            </a:lvl5pPr>
            <a:lvl6pPr marL="4572000" indent="0">
              <a:buNone/>
              <a:defRPr sz="2000"/>
            </a:lvl6pPr>
            <a:lvl7pPr marL="5486400" indent="0">
              <a:buNone/>
              <a:defRPr sz="2000"/>
            </a:lvl7pPr>
            <a:lvl8pPr marL="6400800" indent="0">
              <a:buNone/>
              <a:defRPr sz="2000"/>
            </a:lvl8pPr>
            <a:lvl9pPr marL="7315200" indent="0">
              <a:buNone/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609344" y="640080"/>
            <a:ext cx="7315200" cy="640080"/>
          </a:xfrm>
        </p:spPr>
        <p:txBody>
          <a:bodyPr/>
          <a:lstStyle/>
          <a:p>
            <a:fld id="{48A87A34-81AB-432B-8DAE-1953F412C126}" type="datetimeFigureOut">
              <a:rPr lang="en-US" smtClean="0"/>
              <a:t>1/17/2022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609345" y="12454128"/>
            <a:ext cx="11884406" cy="64008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1656754" y="640080"/>
            <a:ext cx="1828800" cy="640080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545479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5" name="Group 74"/>
          <p:cNvGrpSpPr/>
          <p:nvPr/>
        </p:nvGrpSpPr>
        <p:grpSpPr>
          <a:xfrm>
            <a:off x="-835026" y="0"/>
            <a:ext cx="25168228" cy="13706476"/>
            <a:chOff x="-417513" y="0"/>
            <a:chExt cx="12584114" cy="6853238"/>
          </a:xfrm>
        </p:grpSpPr>
        <p:sp>
          <p:nvSpPr>
            <p:cNvPr id="76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7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8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2" name="Group 21"/>
          <p:cNvGrpSpPr/>
          <p:nvPr/>
        </p:nvGrpSpPr>
        <p:grpSpPr>
          <a:xfrm>
            <a:off x="1600288" y="3399179"/>
            <a:ext cx="7348952" cy="6940842"/>
            <a:chOff x="697883" y="1816768"/>
            <a:chExt cx="3674476" cy="3470421"/>
          </a:xfrm>
        </p:grpSpPr>
        <p:sp>
          <p:nvSpPr>
            <p:cNvPr id="23" name="Rectangle 22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4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77264" y="4699851"/>
            <a:ext cx="7002392" cy="4912882"/>
          </a:xfrm>
        </p:spPr>
        <p:txBody>
          <a:bodyPr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19967" y="1589438"/>
            <a:ext cx="12550070" cy="10514180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1/17/2022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878462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5" name="Group 74"/>
          <p:cNvGrpSpPr/>
          <p:nvPr/>
        </p:nvGrpSpPr>
        <p:grpSpPr>
          <a:xfrm flipH="1">
            <a:off x="0" y="0"/>
            <a:ext cx="25168228" cy="13706476"/>
            <a:chOff x="-417513" y="0"/>
            <a:chExt cx="12584114" cy="6853238"/>
          </a:xfrm>
        </p:grpSpPr>
        <p:sp>
          <p:nvSpPr>
            <p:cNvPr id="76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7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8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2" name="Group 21"/>
          <p:cNvGrpSpPr/>
          <p:nvPr/>
        </p:nvGrpSpPr>
        <p:grpSpPr>
          <a:xfrm>
            <a:off x="15437896" y="3399179"/>
            <a:ext cx="7348952" cy="6940842"/>
            <a:chOff x="697883" y="1816768"/>
            <a:chExt cx="3674476" cy="3470421"/>
          </a:xfrm>
        </p:grpSpPr>
        <p:sp>
          <p:nvSpPr>
            <p:cNvPr id="23" name="Rectangle 22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4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5614875" y="4699850"/>
            <a:ext cx="7002390" cy="4912884"/>
          </a:xfrm>
        </p:spPr>
        <p:txBody>
          <a:bodyPr vert="eaVert"/>
          <a:lstStyle>
            <a:lvl1pPr algn="l">
              <a:lnSpc>
                <a:spcPct val="80000"/>
              </a:lnSpc>
              <a:defRPr>
                <a:solidFill>
                  <a:srgbClr val="FFFEFF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605494" y="1596889"/>
            <a:ext cx="12537244" cy="10514606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609344" y="640080"/>
            <a:ext cx="7315200" cy="640080"/>
          </a:xfrm>
        </p:spPr>
        <p:txBody>
          <a:bodyPr/>
          <a:lstStyle/>
          <a:p>
            <a:fld id="{48A87A34-81AB-432B-8DAE-1953F412C126}" type="datetimeFigureOut">
              <a:rPr lang="en-US" smtClean="0"/>
              <a:t>1/17/2022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609344" y="12454128"/>
            <a:ext cx="21177504" cy="64008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20939760" y="640080"/>
            <a:ext cx="1828800" cy="640080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516945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25_Custom Layout">
    <p:bg>
      <p:bgPr>
        <a:solidFill>
          <a:srgbClr val="F7F7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Rectangle 13"/>
          <p:cNvSpPr/>
          <p:nvPr/>
        </p:nvSpPr>
        <p:spPr>
          <a:xfrm>
            <a:off x="1" y="12582940"/>
            <a:ext cx="2007706" cy="1133060"/>
          </a:xfrm>
          <a:prstGeom prst="rect">
            <a:avLst/>
          </a:prstGeom>
          <a:solidFill>
            <a:srgbClr val="FEFFFF"/>
          </a:solidFill>
          <a:ln w="12700">
            <a:miter lim="400000"/>
          </a:ln>
        </p:spPr>
        <p:txBody>
          <a:bodyPr tIns="91440" bIns="91440" anchor="ctr"/>
          <a:lstStyle/>
          <a:p>
            <a:pPr defTabSz="1828660">
              <a:defRPr sz="3600" b="0">
                <a:solidFill>
                  <a:srgbClr val="F7F7F7"/>
                </a:solidFill>
                <a:latin typeface="Open Sans"/>
                <a:ea typeface="Open Sans"/>
                <a:cs typeface="Open Sans"/>
                <a:sym typeface="Open Sans"/>
              </a:defRPr>
            </a:pPr>
            <a:endParaRPr sz="3600"/>
          </a:p>
        </p:txBody>
      </p:sp>
      <p:sp>
        <p:nvSpPr>
          <p:cNvPr id="140" name="Straight Connector 17"/>
          <p:cNvSpPr/>
          <p:nvPr/>
        </p:nvSpPr>
        <p:spPr>
          <a:xfrm>
            <a:off x="630735" y="6778489"/>
            <a:ext cx="804206" cy="2"/>
          </a:xfrm>
          <a:prstGeom prst="line">
            <a:avLst/>
          </a:prstGeom>
          <a:ln w="38100">
            <a:solidFill>
              <a:srgbClr val="222222"/>
            </a:solidFill>
            <a:miter/>
          </a:ln>
        </p:spPr>
        <p:txBody>
          <a:bodyPr tIns="91440" bIns="91440"/>
          <a:lstStyle/>
          <a:p>
            <a:pPr algn="l" defTabSz="1828660">
              <a:defRPr sz="3600" b="0">
                <a:solidFill>
                  <a:srgbClr val="222222"/>
                </a:solidFill>
                <a:latin typeface="Open Sans"/>
                <a:ea typeface="Open Sans"/>
                <a:cs typeface="Open Sans"/>
                <a:sym typeface="Open Sans"/>
              </a:defRPr>
            </a:pPr>
            <a:endParaRPr sz="3600"/>
          </a:p>
        </p:txBody>
      </p:sp>
      <p:sp>
        <p:nvSpPr>
          <p:cNvPr id="141" name="Straight Connector 18"/>
          <p:cNvSpPr/>
          <p:nvPr/>
        </p:nvSpPr>
        <p:spPr>
          <a:xfrm>
            <a:off x="630734" y="6937515"/>
            <a:ext cx="402104" cy="2"/>
          </a:xfrm>
          <a:prstGeom prst="line">
            <a:avLst/>
          </a:prstGeom>
          <a:ln w="38100">
            <a:solidFill>
              <a:srgbClr val="222222"/>
            </a:solidFill>
            <a:miter/>
          </a:ln>
        </p:spPr>
        <p:txBody>
          <a:bodyPr tIns="91440" bIns="91440"/>
          <a:lstStyle/>
          <a:p>
            <a:pPr algn="l" defTabSz="1828660">
              <a:defRPr sz="3600" b="0">
                <a:solidFill>
                  <a:srgbClr val="222222"/>
                </a:solidFill>
                <a:latin typeface="Open Sans"/>
                <a:ea typeface="Open Sans"/>
                <a:cs typeface="Open Sans"/>
                <a:sym typeface="Open Sans"/>
              </a:defRPr>
            </a:pPr>
            <a:endParaRPr sz="3600"/>
          </a:p>
        </p:txBody>
      </p:sp>
      <p:sp>
        <p:nvSpPr>
          <p:cNvPr id="142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789876" y="12886441"/>
            <a:ext cx="427952" cy="462282"/>
          </a:xfrm>
          <a:prstGeom prst="rect">
            <a:avLst/>
          </a:prstGeom>
        </p:spPr>
        <p:txBody>
          <a:bodyPr lIns="91439" tIns="91439" rIns="91439" bIns="91439" anchor="ctr"/>
          <a:lstStyle>
            <a:lvl1pPr defTabSz="1828660">
              <a:defRPr sz="1600">
                <a:solidFill>
                  <a:srgbClr val="222222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  <p:sp>
        <p:nvSpPr>
          <p:cNvPr id="143" name="Title Text"/>
          <p:cNvSpPr txBox="1">
            <a:spLocks noGrp="1"/>
          </p:cNvSpPr>
          <p:nvPr>
            <p:ph type="title"/>
          </p:nvPr>
        </p:nvSpPr>
        <p:spPr>
          <a:xfrm>
            <a:off x="4057648" y="1893404"/>
            <a:ext cx="18305396" cy="2499692"/>
          </a:xfrm>
          <a:prstGeom prst="rect">
            <a:avLst/>
          </a:prstGeom>
        </p:spPr>
        <p:txBody>
          <a:bodyPr lIns="0" tIns="0" rIns="0" bIns="0" anchor="t"/>
          <a:lstStyle>
            <a:lvl1pPr algn="l" defTabSz="1828636">
              <a:lnSpc>
                <a:spcPct val="80000"/>
              </a:lnSpc>
              <a:defRPr sz="7200" spc="-200">
                <a:solidFill>
                  <a:srgbClr val="222222"/>
                </a:solidFill>
                <a:latin typeface="Montserrat Bold"/>
                <a:ea typeface="Montserrat Bold"/>
                <a:cs typeface="Montserrat Bold"/>
                <a:sym typeface="Montserrat Bold"/>
              </a:defRPr>
            </a:lvl1pPr>
          </a:lstStyle>
          <a:p>
            <a:r>
              <a:t>Title Text</a:t>
            </a:r>
          </a:p>
        </p:txBody>
      </p:sp>
    </p:spTree>
    <p:extLst>
      <p:ext uri="{BB962C8B-B14F-4D97-AF65-F5344CB8AC3E}">
        <p14:creationId xmlns:p14="http://schemas.microsoft.com/office/powerpoint/2010/main" val="385904613"/>
      </p:ext>
    </p:extLst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Image"/>
          <p:cNvSpPr>
            <a:spLocks noGrp="1"/>
          </p:cNvSpPr>
          <p:nvPr>
            <p:ph type="pic" idx="13"/>
          </p:nvPr>
        </p:nvSpPr>
        <p:spPr>
          <a:xfrm>
            <a:off x="7950200" y="1104900"/>
            <a:ext cx="17259302" cy="11506201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39" name="Title Text"/>
          <p:cNvSpPr txBox="1">
            <a:spLocks noGrp="1"/>
          </p:cNvSpPr>
          <p:nvPr>
            <p:ph type="title"/>
          </p:nvPr>
        </p:nvSpPr>
        <p:spPr>
          <a:xfrm>
            <a:off x="1651000" y="952500"/>
            <a:ext cx="10223500" cy="5549900"/>
          </a:xfrm>
          <a:prstGeom prst="rect">
            <a:avLst/>
          </a:prstGeom>
        </p:spPr>
        <p:txBody>
          <a:bodyPr anchor="b"/>
          <a:lstStyle>
            <a:lvl1pPr>
              <a:defRPr sz="8400"/>
            </a:lvl1pPr>
          </a:lstStyle>
          <a:p>
            <a:r>
              <a:t>Title Text</a:t>
            </a:r>
          </a:p>
        </p:txBody>
      </p:sp>
      <p:sp>
        <p:nvSpPr>
          <p:cNvPr id="40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651000" y="6527800"/>
            <a:ext cx="10223500" cy="57277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5400"/>
            </a:lvl1pPr>
            <a:lvl2pPr marL="0" indent="0" algn="ctr">
              <a:spcBef>
                <a:spcPts val="0"/>
              </a:spcBef>
              <a:buSzTx/>
              <a:buNone/>
              <a:defRPr sz="5400"/>
            </a:lvl2pPr>
            <a:lvl3pPr marL="0" indent="0" algn="ctr">
              <a:spcBef>
                <a:spcPts val="0"/>
              </a:spcBef>
              <a:buSzTx/>
              <a:buNone/>
              <a:defRPr sz="5400"/>
            </a:lvl3pPr>
            <a:lvl4pPr marL="0" indent="0" algn="ctr">
              <a:spcBef>
                <a:spcPts val="0"/>
              </a:spcBef>
              <a:buSzTx/>
              <a:buNone/>
              <a:defRPr sz="5400"/>
            </a:lvl4pPr>
            <a:lvl5pPr marL="0" indent="0" algn="ctr">
              <a:spcBef>
                <a:spcPts val="0"/>
              </a:spcBef>
              <a:buSzTx/>
              <a:buNone/>
              <a:defRPr sz="54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Image"/>
          <p:cNvSpPr>
            <a:spLocks noGrp="1"/>
          </p:cNvSpPr>
          <p:nvPr>
            <p:ph type="pic" sz="half" idx="13"/>
          </p:nvPr>
        </p:nvSpPr>
        <p:spPr>
          <a:xfrm>
            <a:off x="10960100" y="3149600"/>
            <a:ext cx="13944600" cy="92964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66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67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1689100" y="3149600"/>
            <a:ext cx="10223500" cy="9296400"/>
          </a:xfrm>
          <a:prstGeom prst="rect">
            <a:avLst/>
          </a:prstGeom>
        </p:spPr>
        <p:txBody>
          <a:bodyPr/>
          <a:lstStyle>
            <a:lvl1pPr marL="558800" indent="-558800">
              <a:spcBef>
                <a:spcPts val="4500"/>
              </a:spcBef>
              <a:defRPr sz="3800"/>
            </a:lvl1pPr>
            <a:lvl2pPr marL="1117600" indent="-558800">
              <a:spcBef>
                <a:spcPts val="4500"/>
              </a:spcBef>
              <a:defRPr sz="3800"/>
            </a:lvl2pPr>
            <a:lvl3pPr marL="1676400" indent="-558800">
              <a:spcBef>
                <a:spcPts val="4500"/>
              </a:spcBef>
              <a:defRPr sz="3800"/>
            </a:lvl3pPr>
            <a:lvl4pPr marL="2235200" indent="-558800">
              <a:spcBef>
                <a:spcPts val="4500"/>
              </a:spcBef>
              <a:defRPr sz="3800"/>
            </a:lvl4pPr>
            <a:lvl5pPr marL="2794000" indent="-558800">
              <a:spcBef>
                <a:spcPts val="4500"/>
              </a:spcBef>
              <a:defRPr sz="38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Body Level One…"/>
          <p:cNvSpPr txBox="1">
            <a:spLocks noGrp="1"/>
          </p:cNvSpPr>
          <p:nvPr>
            <p:ph type="body" idx="1"/>
          </p:nvPr>
        </p:nvSpPr>
        <p:spPr>
          <a:xfrm>
            <a:off x="1689100" y="1778000"/>
            <a:ext cx="21005800" cy="10160000"/>
          </a:xfrm>
          <a:prstGeom prst="rect">
            <a:avLst/>
          </a:prstGeom>
        </p:spPr>
        <p:txBody>
          <a:bodyPr/>
          <a:lstStyle>
            <a:lvl1pPr>
              <a:defRPr sz="4800"/>
            </a:lvl1pPr>
            <a:lvl2pPr>
              <a:defRPr sz="4800"/>
            </a:lvl2pPr>
            <a:lvl3pPr>
              <a:defRPr sz="4800"/>
            </a:lvl3pPr>
            <a:lvl4pPr>
              <a:defRPr sz="4800"/>
            </a:lvl4pPr>
            <a:lvl5pPr>
              <a:defRPr sz="48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6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Image"/>
          <p:cNvSpPr>
            <a:spLocks noGrp="1"/>
          </p:cNvSpPr>
          <p:nvPr>
            <p:ph type="pic" sz="quarter" idx="13"/>
          </p:nvPr>
        </p:nvSpPr>
        <p:spPr>
          <a:xfrm>
            <a:off x="15681340" y="7035800"/>
            <a:ext cx="8396678" cy="56007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4" name="Image"/>
          <p:cNvSpPr>
            <a:spLocks noGrp="1"/>
          </p:cNvSpPr>
          <p:nvPr>
            <p:ph type="pic" sz="quarter" idx="14"/>
          </p:nvPr>
        </p:nvSpPr>
        <p:spPr>
          <a:xfrm>
            <a:off x="15290800" y="1130300"/>
            <a:ext cx="8331200" cy="5554134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5" name="Image"/>
          <p:cNvSpPr>
            <a:spLocks noGrp="1"/>
          </p:cNvSpPr>
          <p:nvPr>
            <p:ph type="pic" idx="15"/>
          </p:nvPr>
        </p:nvSpPr>
        <p:spPr>
          <a:xfrm>
            <a:off x="-304800" y="1130300"/>
            <a:ext cx="17202150" cy="114681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6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–Johnny Appleseed"/>
          <p:cNvSpPr txBox="1">
            <a:spLocks noGrp="1"/>
          </p:cNvSpPr>
          <p:nvPr>
            <p:ph type="body" sz="quarter" idx="13"/>
          </p:nvPr>
        </p:nvSpPr>
        <p:spPr>
          <a:xfrm>
            <a:off x="2387600" y="8953500"/>
            <a:ext cx="19621500" cy="585521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3200" i="1"/>
            </a:lvl1pPr>
          </a:lstStyle>
          <a:p>
            <a:r>
              <a:t>–Johnny Appleseed</a:t>
            </a:r>
          </a:p>
        </p:txBody>
      </p:sp>
      <p:sp>
        <p:nvSpPr>
          <p:cNvPr id="94" name="“Type a quote here.”"/>
          <p:cNvSpPr txBox="1">
            <a:spLocks noGrp="1"/>
          </p:cNvSpPr>
          <p:nvPr>
            <p:ph type="body" sz="quarter" idx="14"/>
          </p:nvPr>
        </p:nvSpPr>
        <p:spPr>
          <a:xfrm>
            <a:off x="2387600" y="6076950"/>
            <a:ext cx="19621500" cy="825500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4800"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r>
              <a:t>“Type a quote here.” </a:t>
            </a:r>
          </a:p>
        </p:txBody>
      </p:sp>
      <p:sp>
        <p:nvSpPr>
          <p:cNvPr id="9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Image"/>
          <p:cNvSpPr>
            <a:spLocks noGrp="1"/>
          </p:cNvSpPr>
          <p:nvPr>
            <p:ph type="pic" idx="13"/>
          </p:nvPr>
        </p:nvSpPr>
        <p:spPr>
          <a:xfrm>
            <a:off x="0" y="0"/>
            <a:ext cx="24384000" cy="16264467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10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_Custom Layout">
    <p:bg>
      <p:bgPr>
        <a:solidFill>
          <a:srgbClr val="F7F7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Rectangle 13"/>
          <p:cNvSpPr/>
          <p:nvPr/>
        </p:nvSpPr>
        <p:spPr>
          <a:xfrm>
            <a:off x="0" y="12582939"/>
            <a:ext cx="2007706" cy="1133059"/>
          </a:xfrm>
          <a:prstGeom prst="rect">
            <a:avLst/>
          </a:prstGeom>
          <a:solidFill>
            <a:srgbClr val="FEFFFF"/>
          </a:solidFill>
          <a:ln w="12700">
            <a:miter lim="400000"/>
          </a:ln>
        </p:spPr>
        <p:txBody>
          <a:bodyPr tIns="91439" bIns="91439" anchor="ctr"/>
          <a:lstStyle/>
          <a:p>
            <a:pPr defTabSz="1828660">
              <a:defRPr sz="3600" b="0">
                <a:solidFill>
                  <a:srgbClr val="F7F7F7"/>
                </a:solidFill>
                <a:latin typeface="Open Sans"/>
                <a:ea typeface="Open Sans"/>
                <a:cs typeface="Open Sans"/>
                <a:sym typeface="Open Sans"/>
              </a:defRPr>
            </a:pPr>
            <a:endParaRPr/>
          </a:p>
        </p:txBody>
      </p:sp>
      <p:sp>
        <p:nvSpPr>
          <p:cNvPr id="118" name="Straight Connector 17"/>
          <p:cNvSpPr/>
          <p:nvPr/>
        </p:nvSpPr>
        <p:spPr>
          <a:xfrm>
            <a:off x="630733" y="6778487"/>
            <a:ext cx="804205" cy="1"/>
          </a:xfrm>
          <a:prstGeom prst="line">
            <a:avLst/>
          </a:prstGeom>
          <a:ln w="38100">
            <a:solidFill>
              <a:srgbClr val="222222"/>
            </a:solidFill>
            <a:miter/>
          </a:ln>
        </p:spPr>
        <p:txBody>
          <a:bodyPr tIns="91439" bIns="91439"/>
          <a:lstStyle/>
          <a:p>
            <a:pPr algn="l" defTabSz="1828660">
              <a:defRPr sz="3600" b="0">
                <a:solidFill>
                  <a:srgbClr val="222222"/>
                </a:solidFill>
                <a:latin typeface="Open Sans"/>
                <a:ea typeface="Open Sans"/>
                <a:cs typeface="Open Sans"/>
                <a:sym typeface="Open Sans"/>
              </a:defRPr>
            </a:pPr>
            <a:endParaRPr/>
          </a:p>
        </p:txBody>
      </p:sp>
      <p:sp>
        <p:nvSpPr>
          <p:cNvPr id="119" name="Straight Connector 18"/>
          <p:cNvSpPr/>
          <p:nvPr/>
        </p:nvSpPr>
        <p:spPr>
          <a:xfrm>
            <a:off x="630733" y="6937513"/>
            <a:ext cx="402103" cy="1"/>
          </a:xfrm>
          <a:prstGeom prst="line">
            <a:avLst/>
          </a:prstGeom>
          <a:ln w="38100">
            <a:solidFill>
              <a:srgbClr val="222222"/>
            </a:solidFill>
            <a:miter/>
          </a:ln>
        </p:spPr>
        <p:txBody>
          <a:bodyPr tIns="91439" bIns="91439"/>
          <a:lstStyle/>
          <a:p>
            <a:pPr algn="l" defTabSz="1828660">
              <a:defRPr sz="3600" b="0">
                <a:solidFill>
                  <a:srgbClr val="222222"/>
                </a:solidFill>
                <a:latin typeface="Open Sans"/>
                <a:ea typeface="Open Sans"/>
                <a:cs typeface="Open Sans"/>
                <a:sym typeface="Open Sans"/>
              </a:defRPr>
            </a:pPr>
            <a:endParaRPr/>
          </a:p>
        </p:txBody>
      </p:sp>
      <p:sp>
        <p:nvSpPr>
          <p:cNvPr id="120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789876" y="12886440"/>
            <a:ext cx="427952" cy="462281"/>
          </a:xfrm>
          <a:prstGeom prst="rect">
            <a:avLst/>
          </a:prstGeom>
        </p:spPr>
        <p:txBody>
          <a:bodyPr lIns="91439" tIns="91439" rIns="91439" bIns="91439" anchor="ctr"/>
          <a:lstStyle>
            <a:lvl1pPr defTabSz="1828660">
              <a:defRPr sz="1600">
                <a:solidFill>
                  <a:srgbClr val="222222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  <p:sp>
        <p:nvSpPr>
          <p:cNvPr id="121" name="Picture Placeholder 8"/>
          <p:cNvSpPr>
            <a:spLocks noGrp="1"/>
          </p:cNvSpPr>
          <p:nvPr>
            <p:ph type="pic" idx="13"/>
          </p:nvPr>
        </p:nvSpPr>
        <p:spPr>
          <a:xfrm>
            <a:off x="12192000" y="0"/>
            <a:ext cx="12192000" cy="137160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122" name="Title Text"/>
          <p:cNvSpPr txBox="1">
            <a:spLocks noGrp="1"/>
          </p:cNvSpPr>
          <p:nvPr>
            <p:ph type="title"/>
          </p:nvPr>
        </p:nvSpPr>
        <p:spPr>
          <a:xfrm>
            <a:off x="2049941" y="5210588"/>
            <a:ext cx="20293225" cy="3294823"/>
          </a:xfrm>
          <a:prstGeom prst="rect">
            <a:avLst/>
          </a:prstGeom>
          <a:effectLst>
            <a:outerShdw blurRad="1270000" dist="635000" dir="5400000" rotWithShape="0">
              <a:srgbClr val="000000">
                <a:alpha val="30000"/>
              </a:srgbClr>
            </a:outerShdw>
          </a:effectLst>
        </p:spPr>
        <p:txBody>
          <a:bodyPr lIns="0" tIns="0" rIns="0" bIns="0" anchor="t"/>
          <a:lstStyle>
            <a:lvl1pPr defTabSz="1828636">
              <a:lnSpc>
                <a:spcPct val="80000"/>
              </a:lnSpc>
              <a:defRPr sz="19200" b="1" spc="-200">
                <a:solidFill>
                  <a:srgbClr val="222222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1pPr>
          </a:lstStyle>
          <a:p>
            <a:r>
              <a:t>Title Text</a:t>
            </a:r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7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5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 txBox="1">
            <a:spLocks noGrp="1"/>
          </p:cNvSpPr>
          <p:nvPr>
            <p:ph type="title"/>
          </p:nvPr>
        </p:nvSpPr>
        <p:spPr>
          <a:xfrm>
            <a:off x="1689100" y="355600"/>
            <a:ext cx="21005800" cy="2286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Title Text</a:t>
            </a:r>
          </a:p>
        </p:txBody>
      </p:sp>
      <p:sp>
        <p:nvSpPr>
          <p:cNvPr id="3" name="Body Level One…"/>
          <p:cNvSpPr txBox="1">
            <a:spLocks noGrp="1"/>
          </p:cNvSpPr>
          <p:nvPr>
            <p:ph type="body" idx="1"/>
          </p:nvPr>
        </p:nvSpPr>
        <p:spPr>
          <a:xfrm>
            <a:off x="1689100" y="3149600"/>
            <a:ext cx="21005800" cy="92964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959031" y="13081000"/>
            <a:ext cx="453238" cy="461059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sz="24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5" r:id="rId4"/>
    <p:sldLayoutId id="2147483656" r:id="rId5"/>
    <p:sldLayoutId id="2147483657" r:id="rId6"/>
    <p:sldLayoutId id="2147483658" r:id="rId7"/>
    <p:sldLayoutId id="2147483659" r:id="rId8"/>
    <p:sldLayoutId id="2147483661" r:id="rId9"/>
    <p:sldLayoutId id="2147483662" r:id="rId10"/>
    <p:sldLayoutId id="2147483663" r:id="rId11"/>
    <p:sldLayoutId id="2147483664" r:id="rId12"/>
    <p:sldLayoutId id="2147483666" r:id="rId13"/>
    <p:sldLayoutId id="2147483696" r:id="rId14"/>
    <p:sldLayoutId id="2147483697" r:id="rId15"/>
  </p:sldLayoutIdLst>
  <p:transition spd="med"/>
  <p:txStyles>
    <p:titleStyle>
      <a:lvl1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1pPr>
      <a:lvl2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2pPr>
      <a:lvl3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3pPr>
      <a:lvl4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4pPr>
      <a:lvl5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5pPr>
      <a:lvl6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6pPr>
      <a:lvl7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7pPr>
      <a:lvl8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8pPr>
      <a:lvl9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9pPr>
    </p:titleStyle>
    <p:bodyStyle>
      <a:lvl1pPr marL="635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52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1pPr>
      <a:lvl2pPr marL="1270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52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2pPr>
      <a:lvl3pPr marL="1905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52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3pPr>
      <a:lvl4pPr marL="2540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52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4pPr>
      <a:lvl5pPr marL="3175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52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5pPr>
      <a:lvl6pPr marL="3810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52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6pPr>
      <a:lvl7pPr marL="4445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52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7pPr>
      <a:lvl8pPr marL="5080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52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8pPr>
      <a:lvl9pPr marL="5715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52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9pPr>
    </p:bodyStyle>
    <p:otherStyle>
      <a:lvl1pPr marL="0" marR="0" indent="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1pPr>
      <a:lvl2pPr marL="0" marR="0" indent="2286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2pPr>
      <a:lvl3pPr marL="0" marR="0" indent="4572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3pPr>
      <a:lvl4pPr marL="0" marR="0" indent="6858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4pPr>
      <a:lvl5pPr marL="0" marR="0" indent="9144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5pPr>
      <a:lvl6pPr marL="0" marR="0" indent="11430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6pPr>
      <a:lvl7pPr marL="0" marR="0" indent="13716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7pPr>
      <a:lvl8pPr marL="0" marR="0" indent="16002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8pPr>
      <a:lvl9pPr marL="0" marR="0" indent="18288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82323" y="4716783"/>
            <a:ext cx="6997334" cy="4912970"/>
          </a:xfrm>
          <a:prstGeom prst="rect">
            <a:avLst/>
          </a:prstGeom>
        </p:spPr>
        <p:txBody>
          <a:bodyPr vert="horz" lIns="228600" tIns="228600" rIns="228600" bIns="22860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869964" y="1589438"/>
            <a:ext cx="11900072" cy="105141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609344" y="640080"/>
            <a:ext cx="7315200" cy="64008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smtClean="0"/>
              <a:pPr/>
              <a:t>1/17/2022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09344" y="12454128"/>
            <a:ext cx="21177504" cy="64008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0939760" y="640080"/>
            <a:ext cx="1828800" cy="64008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117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  <p:sldLayoutId id="2147483695" r:id="rId12"/>
  </p:sldLayoutIdLst>
  <p:txStyles>
    <p:titleStyle>
      <a:lvl1pPr algn="ctr" defTabSz="1828800" rtl="0" eaLnBrk="1" latinLnBrk="0" hangingPunct="1">
        <a:lnSpc>
          <a:spcPct val="85000"/>
        </a:lnSpc>
        <a:spcBef>
          <a:spcPct val="0"/>
        </a:spcBef>
        <a:buNone/>
        <a:defRPr sz="8000" b="0" i="0" kern="1200" cap="none" spc="-30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457200" indent="-457200" algn="l" defTabSz="1828800" rtl="0" eaLnBrk="1" latinLnBrk="0" hangingPunct="1">
        <a:lnSpc>
          <a:spcPct val="120000"/>
        </a:lnSpc>
        <a:spcBef>
          <a:spcPts val="20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36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1371600" indent="-457200" algn="l" defTabSz="18288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3200" kern="120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2286000" indent="-457200" algn="l" defTabSz="18288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28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3200400" indent="-457200" algn="l" defTabSz="18288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2400" kern="120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4114800" indent="-457200" algn="l" defTabSz="18288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24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5029200" indent="-457200" algn="l" defTabSz="18288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24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5943600" indent="-457200" algn="l" defTabSz="18288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24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6858000" indent="-457200" algn="l" defTabSz="18288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2400" kern="120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7772400" indent="-457200" algn="l" defTabSz="18288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2400" kern="120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828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3pPr>
      <a:lvl4pPr marL="2743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36576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45720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486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400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315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9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1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chart" Target="../charts/chart5.xml"/><Relationship Id="rId3" Type="http://schemas.openxmlformats.org/officeDocument/2006/relationships/image" Target="../media/image8.png"/><Relationship Id="rId7" Type="http://schemas.openxmlformats.org/officeDocument/2006/relationships/chart" Target="../charts/chart4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1.xml"/><Relationship Id="rId6" Type="http://schemas.openxmlformats.org/officeDocument/2006/relationships/hyperlink" Target="https://svgsilh.com/tag/baby-10.html" TargetMode="External"/><Relationship Id="rId5" Type="http://schemas.openxmlformats.org/officeDocument/2006/relationships/image" Target="../media/image10.svg"/><Relationship Id="rId4" Type="http://schemas.openxmlformats.org/officeDocument/2006/relationships/image" Target="../media/image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1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1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mp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5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15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15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4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5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5.xm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5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5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5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7" Type="http://schemas.openxmlformats.org/officeDocument/2006/relationships/hyperlink" Target="http://ansp.md/" TargetMode="External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5.xml"/><Relationship Id="rId6" Type="http://schemas.openxmlformats.org/officeDocument/2006/relationships/hyperlink" Target="https://msmps.gov.md/" TargetMode="External"/><Relationship Id="rId5" Type="http://schemas.openxmlformats.org/officeDocument/2006/relationships/hyperlink" Target="https://covidinfo.md/" TargetMode="External"/><Relationship Id="rId4" Type="http://schemas.openxmlformats.org/officeDocument/2006/relationships/hyperlink" Target="https://vaccinare.gov.md/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19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7.xml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Slide Number Placeholder 24"/>
          <p:cNvSpPr txBox="1">
            <a:spLocks noGrp="1"/>
          </p:cNvSpPr>
          <p:nvPr>
            <p:ph type="sldNum" sz="quarter" idx="2"/>
          </p:nvPr>
        </p:nvSpPr>
        <p:spPr>
          <a:xfrm>
            <a:off x="847969" y="12886440"/>
            <a:ext cx="311766" cy="46228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rPr/>
              <a:pPr/>
              <a:t>1</a:t>
            </a:fld>
            <a:endParaRPr dirty="0"/>
          </a:p>
        </p:txBody>
      </p:sp>
      <p:sp>
        <p:nvSpPr>
          <p:cNvPr id="200" name="Title 7"/>
          <p:cNvSpPr txBox="1">
            <a:spLocks noGrp="1"/>
          </p:cNvSpPr>
          <p:nvPr>
            <p:ph type="title"/>
          </p:nvPr>
        </p:nvSpPr>
        <p:spPr>
          <a:xfrm>
            <a:off x="2643568" y="4302812"/>
            <a:ext cx="20293222" cy="1679637"/>
          </a:xfrm>
          <a:prstGeom prst="rect">
            <a:avLst/>
          </a:prstGeom>
        </p:spPr>
        <p:txBody>
          <a:bodyPr>
            <a:normAutofit fontScale="90000"/>
          </a:bodyPr>
          <a:lstStyle/>
          <a:p>
            <a:pPr defTabSz="731454">
              <a:lnSpc>
                <a:spcPct val="100000"/>
              </a:lnSpc>
              <a:defRPr sz="10160" spc="-105"/>
            </a:pPr>
            <a:r>
              <a:rPr lang="ro-RO" sz="8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Raport săptămânal</a:t>
            </a:r>
            <a:br>
              <a:rPr lang="en-US" sz="9600" dirty="0">
                <a:solidFill>
                  <a:srgbClr val="24242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9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en-US" sz="9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o-RO" dirty="0"/>
            </a:br>
            <a:endParaRPr dirty="0"/>
          </a:p>
        </p:txBody>
      </p:sp>
      <p:sp>
        <p:nvSpPr>
          <p:cNvPr id="6" name="privind controlul infecției prin Coronavirusul de tip nou">
            <a:extLst>
              <a:ext uri="{FF2B5EF4-FFF2-40B4-BE49-F238E27FC236}">
                <a16:creationId xmlns:a16="http://schemas.microsoft.com/office/drawing/2014/main" id="{79E47754-E517-4DC4-8A85-377B590E40E8}"/>
              </a:ext>
            </a:extLst>
          </p:cNvPr>
          <p:cNvSpPr txBox="1"/>
          <p:nvPr/>
        </p:nvSpPr>
        <p:spPr>
          <a:xfrm>
            <a:off x="1447210" y="6858000"/>
            <a:ext cx="21489580" cy="200054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0" tIns="0" rIns="0" bIns="0" anchor="ctr">
            <a:spAutoFit/>
          </a:bodyPr>
          <a:lstStyle/>
          <a:p>
            <a:pPr defTabSz="457200">
              <a:lnSpc>
                <a:spcPts val="7800"/>
              </a:lnSpc>
              <a:defRPr sz="4900" b="0">
                <a:latin typeface="Montserrat Regular"/>
                <a:ea typeface="Montserrat Regular"/>
                <a:cs typeface="Montserrat Regular"/>
                <a:sym typeface="Montserrat Regular"/>
              </a:defRPr>
            </a:pPr>
            <a:r>
              <a:rPr lang="ro-MD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Situația epidemiologică privind infecția COVID-19 </a:t>
            </a:r>
          </a:p>
          <a:p>
            <a:pPr defTabSz="457200">
              <a:lnSpc>
                <a:spcPts val="7800"/>
              </a:lnSpc>
              <a:defRPr sz="4900" b="0">
                <a:latin typeface="Montserrat Regular"/>
                <a:ea typeface="Montserrat Regular"/>
                <a:cs typeface="Montserrat Regular"/>
                <a:sym typeface="Montserrat Regular"/>
              </a:defRPr>
            </a:pPr>
            <a:r>
              <a:rPr lang="ro-MD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și Procesul de vaccinare împotriva COVID-19</a:t>
            </a:r>
          </a:p>
        </p:txBody>
      </p:sp>
      <p:pic>
        <p:nvPicPr>
          <p:cNvPr id="8" name="Imagine 7">
            <a:extLst>
              <a:ext uri="{FF2B5EF4-FFF2-40B4-BE49-F238E27FC236}">
                <a16:creationId xmlns:a16="http://schemas.microsoft.com/office/drawing/2014/main" id="{2037A3F0-CB72-4939-9FF4-2002337C30D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10624" y="631138"/>
            <a:ext cx="8155360" cy="27961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11689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Slide Number Placeholder 24"/>
          <p:cNvSpPr txBox="1">
            <a:spLocks noGrp="1"/>
          </p:cNvSpPr>
          <p:nvPr>
            <p:ph type="sldNum" sz="quarter" idx="2"/>
          </p:nvPr>
        </p:nvSpPr>
        <p:spPr>
          <a:xfrm>
            <a:off x="847969" y="12886440"/>
            <a:ext cx="311766" cy="462281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rPr/>
              <a:pPr/>
              <a:t>10</a:t>
            </a:fld>
            <a:endParaRPr/>
          </a:p>
        </p:txBody>
      </p:sp>
      <p:sp>
        <p:nvSpPr>
          <p:cNvPr id="9" name="Slide Number Placeholder 24">
            <a:extLst>
              <a:ext uri="{FF2B5EF4-FFF2-40B4-BE49-F238E27FC236}">
                <a16:creationId xmlns:a16="http://schemas.microsoft.com/office/drawing/2014/main" id="{223F4548-EF58-4C9C-9614-962A2F836BDA}"/>
              </a:ext>
            </a:extLst>
          </p:cNvPr>
          <p:cNvSpPr txBox="1">
            <a:spLocks/>
          </p:cNvSpPr>
          <p:nvPr/>
        </p:nvSpPr>
        <p:spPr>
          <a:xfrm>
            <a:off x="847969" y="12886440"/>
            <a:ext cx="311766" cy="4622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91439" tIns="91439" rIns="91439" bIns="91439" anchor="ctr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ctr" defTabSz="182866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600" b="0" i="0" u="none" strike="noStrike" cap="none" spc="0" normalizeH="0" baseline="0">
                <a:ln>
                  <a:noFill/>
                </a:ln>
                <a:solidFill>
                  <a:srgbClr val="222222"/>
                </a:solidFill>
                <a:effectLst/>
                <a:uFillTx/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  <a:lvl2pPr marL="0" marR="0" indent="22860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0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marR="0" indent="45720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0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marR="0" indent="68580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0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marR="0" indent="91440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0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0" marR="0" indent="114300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0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0" marR="0" indent="137160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0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0" marR="0" indent="160020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0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0" marR="0" indent="182880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0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fld id="{86CB4B4D-7CA3-9044-876B-883B54F8677D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31" name="Title 1">
            <a:extLst>
              <a:ext uri="{FF2B5EF4-FFF2-40B4-BE49-F238E27FC236}">
                <a16:creationId xmlns:a16="http://schemas.microsoft.com/office/drawing/2014/main" id="{9DC33520-FC18-442D-9984-A8732AC4A7CF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97523" y="838061"/>
            <a:ext cx="24383999" cy="1441490"/>
          </a:xfrm>
          <a:prstGeom prst="rect">
            <a:avLst/>
          </a:prstGeom>
        </p:spPr>
        <p:txBody>
          <a:bodyPr>
            <a:noAutofit/>
          </a:bodyPr>
          <a:lstStyle/>
          <a:p>
            <a:pPr algn="ctr">
              <a:lnSpc>
                <a:spcPct val="100000"/>
              </a:lnSpc>
              <a:defRPr>
                <a:solidFill>
                  <a:srgbClr val="1D46F3"/>
                </a:solidFill>
              </a:defRPr>
            </a:pPr>
            <a:r>
              <a:rPr lang="ro-MD" sz="6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Analiza descriptivă a cazurilor confirmate </a:t>
            </a:r>
            <a:r>
              <a:rPr lang="ro-MD" sz="6000" b="1" dirty="0">
                <a:solidFill>
                  <a:srgbClr val="1D46F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COVID-19 </a:t>
            </a:r>
            <a:r>
              <a:rPr lang="ro-MD" sz="6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(cumulativ)</a:t>
            </a:r>
          </a:p>
        </p:txBody>
      </p:sp>
      <p:grpSp>
        <p:nvGrpSpPr>
          <p:cNvPr id="16" name="Group 8">
            <a:extLst>
              <a:ext uri="{FF2B5EF4-FFF2-40B4-BE49-F238E27FC236}">
                <a16:creationId xmlns:a16="http://schemas.microsoft.com/office/drawing/2014/main" id="{62369265-ADEF-4FD5-BB70-807C65D961AA}"/>
              </a:ext>
            </a:extLst>
          </p:cNvPr>
          <p:cNvGrpSpPr/>
          <p:nvPr/>
        </p:nvGrpSpPr>
        <p:grpSpPr>
          <a:xfrm>
            <a:off x="2174681" y="2524635"/>
            <a:ext cx="10017310" cy="923328"/>
            <a:chOff x="0" y="-351964"/>
            <a:chExt cx="17708409" cy="2989332"/>
          </a:xfrm>
        </p:grpSpPr>
        <p:grpSp>
          <p:nvGrpSpPr>
            <p:cNvPr id="22" name="Rectangle 4">
              <a:extLst>
                <a:ext uri="{FF2B5EF4-FFF2-40B4-BE49-F238E27FC236}">
                  <a16:creationId xmlns:a16="http://schemas.microsoft.com/office/drawing/2014/main" id="{E599A54A-DA3D-4892-9AC2-AE4F6AA032EA}"/>
                </a:ext>
              </a:extLst>
            </p:cNvPr>
            <p:cNvGrpSpPr/>
            <p:nvPr/>
          </p:nvGrpSpPr>
          <p:grpSpPr>
            <a:xfrm>
              <a:off x="0" y="-351964"/>
              <a:ext cx="17708409" cy="2989332"/>
              <a:chOff x="0" y="-351962"/>
              <a:chExt cx="17708408" cy="2989329"/>
            </a:xfrm>
          </p:grpSpPr>
          <p:sp>
            <p:nvSpPr>
              <p:cNvPr id="26" name="Rectangle">
                <a:extLst>
                  <a:ext uri="{FF2B5EF4-FFF2-40B4-BE49-F238E27FC236}">
                    <a16:creationId xmlns:a16="http://schemas.microsoft.com/office/drawing/2014/main" id="{E81DB7BA-0B79-4208-9B8C-4F211BAEA414}"/>
                  </a:ext>
                </a:extLst>
              </p:cNvPr>
              <p:cNvSpPr/>
              <p:nvPr/>
            </p:nvSpPr>
            <p:spPr>
              <a:xfrm>
                <a:off x="0" y="0"/>
                <a:ext cx="17708408" cy="2285415"/>
              </a:xfrm>
              <a:prstGeom prst="rect">
                <a:avLst/>
              </a:prstGeom>
              <a:solidFill>
                <a:srgbClr val="FEFFFF"/>
              </a:solidFill>
              <a:ln w="12700" cap="flat">
                <a:noFill/>
                <a:miter lim="400000"/>
              </a:ln>
              <a:effectLst>
                <a:outerShdw blurRad="1270000" dist="508000" dir="5400000" rotWithShape="0">
                  <a:srgbClr val="000000">
                    <a:alpha val="30000"/>
                  </a:srgbClr>
                </a:outerShdw>
              </a:effectLst>
            </p:spPr>
            <p:txBody>
              <a:bodyPr wrap="square" lIns="91439" tIns="91439" rIns="91439" bIns="91439" numCol="1" anchor="ctr">
                <a:noAutofit/>
              </a:bodyPr>
              <a:lstStyle/>
              <a:p>
                <a:pPr algn="l" defTabSz="1828660">
                  <a:lnSpc>
                    <a:spcPct val="130000"/>
                  </a:lnSpc>
                  <a:spcBef>
                    <a:spcPts val="2000"/>
                  </a:spcBef>
                  <a:defRPr sz="3600" b="0">
                    <a:solidFill>
                      <a:srgbClr val="F7F7F7"/>
                    </a:solidFill>
                    <a:latin typeface="Open Sans"/>
                    <a:ea typeface="Open Sans"/>
                    <a:cs typeface="Open Sans"/>
                    <a:sym typeface="Open Sans"/>
                  </a:defRPr>
                </a:pPr>
                <a:endParaRPr>
                  <a:solidFill>
                    <a:schemeClr val="tx1"/>
                  </a:solidFill>
                </a:endParaRPr>
              </a:p>
            </p:txBody>
          </p:sp>
          <p:sp>
            <p:nvSpPr>
              <p:cNvPr id="33" name="cazuri noi înregistrate astăzi">
                <a:extLst>
                  <a:ext uri="{FF2B5EF4-FFF2-40B4-BE49-F238E27FC236}">
                    <a16:creationId xmlns:a16="http://schemas.microsoft.com/office/drawing/2014/main" id="{A7EB18BF-36EA-437B-8516-480081FB86CB}"/>
                  </a:ext>
                </a:extLst>
              </p:cNvPr>
              <p:cNvSpPr/>
              <p:nvPr/>
            </p:nvSpPr>
            <p:spPr>
              <a:xfrm>
                <a:off x="257783" y="-351962"/>
                <a:ext cx="11109480" cy="298932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extrusionOk="0">
                    <a:moveTo>
                      <a:pt x="0" y="0"/>
                    </a:moveTo>
                    <a:lnTo>
                      <a:pt x="21600" y="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</a:ext>
              </a:extLst>
            </p:spPr>
            <p:txBody>
              <a:bodyPr wrap="square" lIns="91439" tIns="91439" rIns="91439" bIns="91439" numCol="1" anchor="ctr">
                <a:spAutoFit/>
              </a:bodyPr>
              <a:lstStyle>
                <a:lvl1pPr algn="l" defTabSz="1828660">
                  <a:defRPr sz="5700" b="0">
                    <a:latin typeface="Open Sans"/>
                    <a:ea typeface="Open Sans"/>
                    <a:cs typeface="Open Sans"/>
                    <a:sym typeface="Open Sans"/>
                  </a:defRPr>
                </a:lvl1pPr>
              </a:lstStyle>
              <a:p>
                <a:pPr algn="ctr"/>
                <a:r>
                  <a:rPr lang="ro-RO" sz="2400" dirty="0">
                    <a:solidFill>
                      <a:schemeClr val="tx1"/>
                    </a:solidFill>
                  </a:rPr>
                  <a:t>Rata de contagiozitate (</a:t>
                </a:r>
                <a:r>
                  <a:rPr lang="ro-RO" sz="2400" dirty="0" err="1">
                    <a:solidFill>
                      <a:schemeClr val="tx1"/>
                    </a:solidFill>
                  </a:rPr>
                  <a:t>Rt</a:t>
                </a:r>
                <a:r>
                  <a:rPr lang="ro-RO" sz="2400" dirty="0">
                    <a:solidFill>
                      <a:schemeClr val="tx1"/>
                    </a:solidFill>
                  </a:rPr>
                  <a:t>) </a:t>
                </a:r>
              </a:p>
              <a:p>
                <a:pPr algn="ctr"/>
                <a:r>
                  <a:rPr lang="ro-RO" sz="2400" dirty="0">
                    <a:solidFill>
                      <a:schemeClr val="tx1"/>
                    </a:solidFill>
                  </a:rPr>
                  <a:t>Numărul de reproducție efectiv</a:t>
                </a:r>
                <a:endParaRPr sz="2400" dirty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23" name="Rectangle 5">
              <a:extLst>
                <a:ext uri="{FF2B5EF4-FFF2-40B4-BE49-F238E27FC236}">
                  <a16:creationId xmlns:a16="http://schemas.microsoft.com/office/drawing/2014/main" id="{C8DFE2CF-E099-47ED-9A8E-01CD7A6D8FBB}"/>
                </a:ext>
              </a:extLst>
            </p:cNvPr>
            <p:cNvGrpSpPr/>
            <p:nvPr/>
          </p:nvGrpSpPr>
          <p:grpSpPr>
            <a:xfrm>
              <a:off x="11619968" y="-10953"/>
              <a:ext cx="6088441" cy="2341638"/>
              <a:chOff x="11619966" y="-13964"/>
              <a:chExt cx="6088440" cy="2341636"/>
            </a:xfrm>
          </p:grpSpPr>
          <p:sp>
            <p:nvSpPr>
              <p:cNvPr id="24" name="Rectangle">
                <a:extLst>
                  <a:ext uri="{FF2B5EF4-FFF2-40B4-BE49-F238E27FC236}">
                    <a16:creationId xmlns:a16="http://schemas.microsoft.com/office/drawing/2014/main" id="{67AA6314-8156-4C0B-8AC1-8F81CA326094}"/>
                  </a:ext>
                </a:extLst>
              </p:cNvPr>
              <p:cNvSpPr/>
              <p:nvPr/>
            </p:nvSpPr>
            <p:spPr>
              <a:xfrm>
                <a:off x="11619966" y="0"/>
                <a:ext cx="6088440" cy="2282402"/>
              </a:xfrm>
              <a:prstGeom prst="rect">
                <a:avLst/>
              </a:prstGeom>
              <a:solidFill>
                <a:srgbClr val="1D46F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91439" tIns="91439" rIns="91439" bIns="91439" numCol="1" anchor="ctr">
                <a:noAutofit/>
              </a:bodyPr>
              <a:lstStyle/>
              <a:p>
                <a:pPr algn="l" defTabSz="1828660">
                  <a:defRPr sz="3600" b="0">
                    <a:solidFill>
                      <a:srgbClr val="F7F7F7"/>
                    </a:solidFill>
                    <a:latin typeface="Open Sans"/>
                    <a:ea typeface="Open Sans"/>
                    <a:cs typeface="Open Sans"/>
                    <a:sym typeface="Open Sans"/>
                  </a:defRPr>
                </a:pPr>
                <a:endParaRPr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5" name="+156">
                <a:extLst>
                  <a:ext uri="{FF2B5EF4-FFF2-40B4-BE49-F238E27FC236}">
                    <a16:creationId xmlns:a16="http://schemas.microsoft.com/office/drawing/2014/main" id="{C07A2219-D8ED-4358-AF1A-4A7C76F9039D}"/>
                  </a:ext>
                </a:extLst>
              </p:cNvPr>
              <p:cNvSpPr/>
              <p:nvPr/>
            </p:nvSpPr>
            <p:spPr>
              <a:xfrm>
                <a:off x="11619966" y="-13964"/>
                <a:ext cx="6088438" cy="234163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extrusionOk="0">
                    <a:moveTo>
                      <a:pt x="0" y="0"/>
                    </a:moveTo>
                    <a:lnTo>
                      <a:pt x="21600" y="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</a:ext>
              </a:extLst>
            </p:spPr>
            <p:txBody>
              <a:bodyPr wrap="square" lIns="91439" tIns="91439" rIns="91439" bIns="91439" numCol="1" anchor="ctr">
                <a:spAutoFit/>
              </a:bodyPr>
              <a:lstStyle>
                <a:lvl1pPr algn="l" defTabSz="1828660">
                  <a:defRPr sz="9500" b="0">
                    <a:solidFill>
                      <a:srgbClr val="F7F7F7"/>
                    </a:solidFill>
                    <a:latin typeface="Open Sans"/>
                    <a:ea typeface="Open Sans"/>
                    <a:cs typeface="Open Sans"/>
                    <a:sym typeface="Open Sans"/>
                  </a:defRPr>
                </a:lvl1pPr>
              </a:lstStyle>
              <a:p>
                <a:pPr algn="ctr"/>
                <a:r>
                  <a:rPr lang="ro-RO" sz="3500" b="1" dirty="0">
                    <a:solidFill>
                      <a:schemeClr val="bg1"/>
                    </a:solidFill>
                  </a:rPr>
                  <a:t>1,</a:t>
                </a:r>
                <a:r>
                  <a:rPr lang="ro-MD" sz="3500" b="1" dirty="0">
                    <a:solidFill>
                      <a:schemeClr val="bg1"/>
                    </a:solidFill>
                  </a:rPr>
                  <a:t>62</a:t>
                </a:r>
                <a:endParaRPr sz="3500" b="1" dirty="0">
                  <a:solidFill>
                    <a:schemeClr val="bg1"/>
                  </a:solidFill>
                </a:endParaRPr>
              </a:p>
            </p:txBody>
          </p:sp>
        </p:grpSp>
      </p:grpSp>
      <p:grpSp>
        <p:nvGrpSpPr>
          <p:cNvPr id="78" name="Group 8">
            <a:extLst>
              <a:ext uri="{FF2B5EF4-FFF2-40B4-BE49-F238E27FC236}">
                <a16:creationId xmlns:a16="http://schemas.microsoft.com/office/drawing/2014/main" id="{C72A1CC7-599D-456B-8C2D-C91C03D53B66}"/>
              </a:ext>
            </a:extLst>
          </p:cNvPr>
          <p:cNvGrpSpPr/>
          <p:nvPr/>
        </p:nvGrpSpPr>
        <p:grpSpPr>
          <a:xfrm>
            <a:off x="2174682" y="3461946"/>
            <a:ext cx="10017310" cy="728574"/>
            <a:chOff x="0" y="-28117"/>
            <a:chExt cx="17708409" cy="2358802"/>
          </a:xfrm>
        </p:grpSpPr>
        <p:grpSp>
          <p:nvGrpSpPr>
            <p:cNvPr id="79" name="Rectangle 4">
              <a:extLst>
                <a:ext uri="{FF2B5EF4-FFF2-40B4-BE49-F238E27FC236}">
                  <a16:creationId xmlns:a16="http://schemas.microsoft.com/office/drawing/2014/main" id="{9EDC548A-F7C8-4F5F-9A1E-6978B7FEC427}"/>
                </a:ext>
              </a:extLst>
            </p:cNvPr>
            <p:cNvGrpSpPr/>
            <p:nvPr/>
          </p:nvGrpSpPr>
          <p:grpSpPr>
            <a:xfrm>
              <a:off x="0" y="-28117"/>
              <a:ext cx="17708409" cy="2341639"/>
              <a:chOff x="0" y="-28116"/>
              <a:chExt cx="17708408" cy="2341637"/>
            </a:xfrm>
          </p:grpSpPr>
          <p:sp>
            <p:nvSpPr>
              <p:cNvPr id="83" name="Rectangle">
                <a:extLst>
                  <a:ext uri="{FF2B5EF4-FFF2-40B4-BE49-F238E27FC236}">
                    <a16:creationId xmlns:a16="http://schemas.microsoft.com/office/drawing/2014/main" id="{7A1BE745-7D12-4747-8832-DE3690975537}"/>
                  </a:ext>
                </a:extLst>
              </p:cNvPr>
              <p:cNvSpPr/>
              <p:nvPr/>
            </p:nvSpPr>
            <p:spPr>
              <a:xfrm>
                <a:off x="0" y="-1"/>
                <a:ext cx="17708408" cy="2285414"/>
              </a:xfrm>
              <a:prstGeom prst="rect">
                <a:avLst/>
              </a:prstGeom>
              <a:solidFill>
                <a:srgbClr val="FEFFFF"/>
              </a:solidFill>
              <a:ln w="12700" cap="flat">
                <a:noFill/>
                <a:miter lim="400000"/>
              </a:ln>
              <a:effectLst>
                <a:outerShdw blurRad="1270000" dist="508000" dir="5400000" rotWithShape="0">
                  <a:srgbClr val="000000">
                    <a:alpha val="30000"/>
                  </a:srgbClr>
                </a:outerShdw>
              </a:effectLst>
            </p:spPr>
            <p:txBody>
              <a:bodyPr wrap="square" lIns="91439" tIns="91439" rIns="91439" bIns="91439" numCol="1" anchor="ctr">
                <a:noAutofit/>
              </a:bodyPr>
              <a:lstStyle/>
              <a:p>
                <a:pPr algn="l" defTabSz="1828660">
                  <a:lnSpc>
                    <a:spcPct val="130000"/>
                  </a:lnSpc>
                  <a:spcBef>
                    <a:spcPts val="2000"/>
                  </a:spcBef>
                  <a:defRPr sz="3600" b="0">
                    <a:solidFill>
                      <a:srgbClr val="F7F7F7"/>
                    </a:solidFill>
                    <a:latin typeface="Open Sans"/>
                    <a:ea typeface="Open Sans"/>
                    <a:cs typeface="Open Sans"/>
                    <a:sym typeface="Open Sans"/>
                  </a:defRPr>
                </a:pPr>
                <a:endParaRPr/>
              </a:p>
            </p:txBody>
          </p:sp>
          <p:sp>
            <p:nvSpPr>
              <p:cNvPr id="84" name="cazuri noi înregistrate astăzi">
                <a:extLst>
                  <a:ext uri="{FF2B5EF4-FFF2-40B4-BE49-F238E27FC236}">
                    <a16:creationId xmlns:a16="http://schemas.microsoft.com/office/drawing/2014/main" id="{232CE98A-F4BD-4F2D-A7F9-62FB596AAA91}"/>
                  </a:ext>
                </a:extLst>
              </p:cNvPr>
              <p:cNvSpPr/>
              <p:nvPr/>
            </p:nvSpPr>
            <p:spPr>
              <a:xfrm>
                <a:off x="257783" y="-28116"/>
                <a:ext cx="11109480" cy="234163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extrusionOk="0">
                    <a:moveTo>
                      <a:pt x="0" y="0"/>
                    </a:moveTo>
                    <a:lnTo>
                      <a:pt x="21600" y="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</a:ext>
              </a:extLst>
            </p:spPr>
            <p:txBody>
              <a:bodyPr wrap="square" lIns="91439" tIns="91439" rIns="91439" bIns="91439" numCol="1" anchor="ctr">
                <a:spAutoFit/>
              </a:bodyPr>
              <a:lstStyle>
                <a:lvl1pPr algn="l" defTabSz="1828660">
                  <a:defRPr sz="5700" b="0">
                    <a:latin typeface="Open Sans"/>
                    <a:ea typeface="Open Sans"/>
                    <a:cs typeface="Open Sans"/>
                    <a:sym typeface="Open Sans"/>
                  </a:defRPr>
                </a:lvl1pPr>
              </a:lstStyle>
              <a:p>
                <a:pPr algn="ctr"/>
                <a:r>
                  <a:rPr lang="ro-RO" sz="35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Vârsta medie</a:t>
                </a:r>
                <a:endParaRPr sz="35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80" name="Rectangle 5">
              <a:extLst>
                <a:ext uri="{FF2B5EF4-FFF2-40B4-BE49-F238E27FC236}">
                  <a16:creationId xmlns:a16="http://schemas.microsoft.com/office/drawing/2014/main" id="{1FA9D08C-4AE3-4B19-9ECF-1D6DB2A1B8BD}"/>
                </a:ext>
              </a:extLst>
            </p:cNvPr>
            <p:cNvGrpSpPr/>
            <p:nvPr/>
          </p:nvGrpSpPr>
          <p:grpSpPr>
            <a:xfrm>
              <a:off x="11619968" y="-10953"/>
              <a:ext cx="6088441" cy="2341638"/>
              <a:chOff x="11619966" y="-13964"/>
              <a:chExt cx="6088440" cy="2341636"/>
            </a:xfrm>
          </p:grpSpPr>
          <p:sp>
            <p:nvSpPr>
              <p:cNvPr id="81" name="Rectangle">
                <a:extLst>
                  <a:ext uri="{FF2B5EF4-FFF2-40B4-BE49-F238E27FC236}">
                    <a16:creationId xmlns:a16="http://schemas.microsoft.com/office/drawing/2014/main" id="{3900F4C3-6773-4C28-B79B-62FB1B52BF2E}"/>
                  </a:ext>
                </a:extLst>
              </p:cNvPr>
              <p:cNvSpPr/>
              <p:nvPr/>
            </p:nvSpPr>
            <p:spPr>
              <a:xfrm>
                <a:off x="11619966" y="0"/>
                <a:ext cx="6088440" cy="2282402"/>
              </a:xfrm>
              <a:prstGeom prst="rect">
                <a:avLst/>
              </a:prstGeom>
              <a:solidFill>
                <a:srgbClr val="1D46F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91439" tIns="91439" rIns="91439" bIns="91439" numCol="1" anchor="ctr">
                <a:noAutofit/>
              </a:bodyPr>
              <a:lstStyle/>
              <a:p>
                <a:pPr algn="l" defTabSz="1828660">
                  <a:defRPr sz="3600" b="0">
                    <a:solidFill>
                      <a:srgbClr val="F7F7F7"/>
                    </a:solidFill>
                    <a:latin typeface="Open Sans"/>
                    <a:ea typeface="Open Sans"/>
                    <a:cs typeface="Open Sans"/>
                    <a:sym typeface="Open Sans"/>
                  </a:defRPr>
                </a:pPr>
                <a:endParaRPr dirty="0"/>
              </a:p>
            </p:txBody>
          </p:sp>
          <p:sp>
            <p:nvSpPr>
              <p:cNvPr id="82" name="+156">
                <a:extLst>
                  <a:ext uri="{FF2B5EF4-FFF2-40B4-BE49-F238E27FC236}">
                    <a16:creationId xmlns:a16="http://schemas.microsoft.com/office/drawing/2014/main" id="{1569B915-B43C-43B9-A0E5-6DC6E326EE50}"/>
                  </a:ext>
                </a:extLst>
              </p:cNvPr>
              <p:cNvSpPr/>
              <p:nvPr/>
            </p:nvSpPr>
            <p:spPr>
              <a:xfrm>
                <a:off x="11619966" y="-13964"/>
                <a:ext cx="6088438" cy="234163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extrusionOk="0">
                    <a:moveTo>
                      <a:pt x="0" y="0"/>
                    </a:moveTo>
                    <a:lnTo>
                      <a:pt x="21600" y="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</a:ext>
              </a:extLst>
            </p:spPr>
            <p:txBody>
              <a:bodyPr wrap="square" lIns="91439" tIns="91439" rIns="91439" bIns="91439" numCol="1" anchor="ctr">
                <a:spAutoFit/>
              </a:bodyPr>
              <a:lstStyle>
                <a:lvl1pPr algn="l" defTabSz="1828660">
                  <a:defRPr sz="9500" b="0">
                    <a:solidFill>
                      <a:srgbClr val="F7F7F7"/>
                    </a:solidFill>
                    <a:latin typeface="Open Sans"/>
                    <a:ea typeface="Open Sans"/>
                    <a:cs typeface="Open Sans"/>
                    <a:sym typeface="Open Sans"/>
                  </a:defRPr>
                </a:lvl1pPr>
              </a:lstStyle>
              <a:p>
                <a:pPr algn="ctr"/>
                <a:r>
                  <a:rPr lang="ro-RO" sz="3500" b="1" dirty="0">
                    <a:solidFill>
                      <a:schemeClr val="bg1"/>
                    </a:solidFill>
                  </a:rPr>
                  <a:t> 48,0 ani</a:t>
                </a:r>
                <a:endParaRPr sz="3500" b="1" dirty="0">
                  <a:solidFill>
                    <a:schemeClr val="bg1"/>
                  </a:solidFill>
                </a:endParaRPr>
              </a:p>
            </p:txBody>
          </p:sp>
        </p:grpSp>
      </p:grpSp>
      <p:grpSp>
        <p:nvGrpSpPr>
          <p:cNvPr id="85" name="Group 8">
            <a:extLst>
              <a:ext uri="{FF2B5EF4-FFF2-40B4-BE49-F238E27FC236}">
                <a16:creationId xmlns:a16="http://schemas.microsoft.com/office/drawing/2014/main" id="{EDB510F7-4F10-4198-8441-C6872937B5A5}"/>
              </a:ext>
            </a:extLst>
          </p:cNvPr>
          <p:cNvGrpSpPr/>
          <p:nvPr/>
        </p:nvGrpSpPr>
        <p:grpSpPr>
          <a:xfrm>
            <a:off x="12768937" y="2605961"/>
            <a:ext cx="10017310" cy="728574"/>
            <a:chOff x="0" y="-28117"/>
            <a:chExt cx="17708409" cy="2358802"/>
          </a:xfrm>
        </p:grpSpPr>
        <p:grpSp>
          <p:nvGrpSpPr>
            <p:cNvPr id="86" name="Rectangle 4">
              <a:extLst>
                <a:ext uri="{FF2B5EF4-FFF2-40B4-BE49-F238E27FC236}">
                  <a16:creationId xmlns:a16="http://schemas.microsoft.com/office/drawing/2014/main" id="{C3528445-046B-41B2-8F1C-C92C46E308DE}"/>
                </a:ext>
              </a:extLst>
            </p:cNvPr>
            <p:cNvGrpSpPr/>
            <p:nvPr/>
          </p:nvGrpSpPr>
          <p:grpSpPr>
            <a:xfrm>
              <a:off x="0" y="-28117"/>
              <a:ext cx="17708409" cy="2341639"/>
              <a:chOff x="0" y="-28116"/>
              <a:chExt cx="17708408" cy="2341637"/>
            </a:xfrm>
          </p:grpSpPr>
          <p:sp>
            <p:nvSpPr>
              <p:cNvPr id="90" name="Rectangle">
                <a:extLst>
                  <a:ext uri="{FF2B5EF4-FFF2-40B4-BE49-F238E27FC236}">
                    <a16:creationId xmlns:a16="http://schemas.microsoft.com/office/drawing/2014/main" id="{DDBEE73A-1A15-467F-AD36-FF1D01DA468C}"/>
                  </a:ext>
                </a:extLst>
              </p:cNvPr>
              <p:cNvSpPr/>
              <p:nvPr/>
            </p:nvSpPr>
            <p:spPr>
              <a:xfrm>
                <a:off x="0" y="-1"/>
                <a:ext cx="17708408" cy="2285414"/>
              </a:xfrm>
              <a:prstGeom prst="rect">
                <a:avLst/>
              </a:prstGeom>
              <a:solidFill>
                <a:srgbClr val="FEFFFF"/>
              </a:solidFill>
              <a:ln w="12700" cap="flat">
                <a:noFill/>
                <a:miter lim="400000"/>
              </a:ln>
              <a:effectLst>
                <a:outerShdw blurRad="1270000" dist="508000" dir="5400000" rotWithShape="0">
                  <a:srgbClr val="000000">
                    <a:alpha val="30000"/>
                  </a:srgbClr>
                </a:outerShdw>
              </a:effectLst>
            </p:spPr>
            <p:txBody>
              <a:bodyPr wrap="square" lIns="91439" tIns="91439" rIns="91439" bIns="91439" numCol="1" anchor="ctr">
                <a:noAutofit/>
              </a:bodyPr>
              <a:lstStyle/>
              <a:p>
                <a:pPr algn="l" defTabSz="1828660">
                  <a:lnSpc>
                    <a:spcPct val="130000"/>
                  </a:lnSpc>
                  <a:spcBef>
                    <a:spcPts val="2000"/>
                  </a:spcBef>
                  <a:defRPr sz="3600" b="0">
                    <a:solidFill>
                      <a:srgbClr val="F7F7F7"/>
                    </a:solidFill>
                    <a:latin typeface="Open Sans"/>
                    <a:ea typeface="Open Sans"/>
                    <a:cs typeface="Open Sans"/>
                    <a:sym typeface="Open Sans"/>
                  </a:defRPr>
                </a:pPr>
                <a:endParaRPr/>
              </a:p>
            </p:txBody>
          </p:sp>
          <p:sp>
            <p:nvSpPr>
              <p:cNvPr id="91" name="cazuri noi înregistrate astăzi">
                <a:extLst>
                  <a:ext uri="{FF2B5EF4-FFF2-40B4-BE49-F238E27FC236}">
                    <a16:creationId xmlns:a16="http://schemas.microsoft.com/office/drawing/2014/main" id="{84308C58-8278-4B55-80A6-DA135B6CA183}"/>
                  </a:ext>
                </a:extLst>
              </p:cNvPr>
              <p:cNvSpPr/>
              <p:nvPr/>
            </p:nvSpPr>
            <p:spPr>
              <a:xfrm>
                <a:off x="257783" y="-28116"/>
                <a:ext cx="11109480" cy="234163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extrusionOk="0">
                    <a:moveTo>
                      <a:pt x="0" y="0"/>
                    </a:moveTo>
                    <a:lnTo>
                      <a:pt x="21600" y="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</a:ext>
              </a:extLst>
            </p:spPr>
            <p:txBody>
              <a:bodyPr wrap="square" lIns="91439" tIns="91439" rIns="91439" bIns="91439" numCol="1" anchor="ctr">
                <a:spAutoFit/>
              </a:bodyPr>
              <a:lstStyle>
                <a:lvl1pPr algn="l" defTabSz="1828660">
                  <a:defRPr sz="5700" b="0">
                    <a:latin typeface="Open Sans"/>
                    <a:ea typeface="Open Sans"/>
                    <a:cs typeface="Open Sans"/>
                    <a:sym typeface="Open Sans"/>
                  </a:defRPr>
                </a:lvl1pPr>
              </a:lstStyle>
              <a:p>
                <a:pPr algn="ctr"/>
                <a:r>
                  <a:rPr lang="ro-RO" sz="35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Perioada medie de incubație</a:t>
                </a:r>
                <a:endParaRPr sz="35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87" name="Rectangle 5">
              <a:extLst>
                <a:ext uri="{FF2B5EF4-FFF2-40B4-BE49-F238E27FC236}">
                  <a16:creationId xmlns:a16="http://schemas.microsoft.com/office/drawing/2014/main" id="{E58370A0-D802-4D43-B2D2-050B4474CAAC}"/>
                </a:ext>
              </a:extLst>
            </p:cNvPr>
            <p:cNvGrpSpPr/>
            <p:nvPr/>
          </p:nvGrpSpPr>
          <p:grpSpPr>
            <a:xfrm>
              <a:off x="11619968" y="-10953"/>
              <a:ext cx="6088441" cy="2341638"/>
              <a:chOff x="11619966" y="-13964"/>
              <a:chExt cx="6088440" cy="2341636"/>
            </a:xfrm>
          </p:grpSpPr>
          <p:sp>
            <p:nvSpPr>
              <p:cNvPr id="88" name="Rectangle">
                <a:extLst>
                  <a:ext uri="{FF2B5EF4-FFF2-40B4-BE49-F238E27FC236}">
                    <a16:creationId xmlns:a16="http://schemas.microsoft.com/office/drawing/2014/main" id="{18E573DD-2AAA-446D-99C5-5A2DC68B7F98}"/>
                  </a:ext>
                </a:extLst>
              </p:cNvPr>
              <p:cNvSpPr/>
              <p:nvPr/>
            </p:nvSpPr>
            <p:spPr>
              <a:xfrm>
                <a:off x="11619966" y="0"/>
                <a:ext cx="6088440" cy="2282402"/>
              </a:xfrm>
              <a:prstGeom prst="rect">
                <a:avLst/>
              </a:prstGeom>
              <a:solidFill>
                <a:srgbClr val="1D46F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91439" tIns="91439" rIns="91439" bIns="91439" numCol="1" anchor="ctr">
                <a:noAutofit/>
              </a:bodyPr>
              <a:lstStyle/>
              <a:p>
                <a:pPr algn="l" defTabSz="1828660">
                  <a:defRPr sz="3600" b="0">
                    <a:solidFill>
                      <a:srgbClr val="F7F7F7"/>
                    </a:solidFill>
                    <a:latin typeface="Open Sans"/>
                    <a:ea typeface="Open Sans"/>
                    <a:cs typeface="Open Sans"/>
                    <a:sym typeface="Open Sans"/>
                  </a:defRPr>
                </a:pPr>
                <a:endParaRPr dirty="0"/>
              </a:p>
            </p:txBody>
          </p:sp>
          <p:sp>
            <p:nvSpPr>
              <p:cNvPr id="89" name="+156">
                <a:extLst>
                  <a:ext uri="{FF2B5EF4-FFF2-40B4-BE49-F238E27FC236}">
                    <a16:creationId xmlns:a16="http://schemas.microsoft.com/office/drawing/2014/main" id="{88A0A1CA-84E1-4C88-BAFA-9EFE676FE920}"/>
                  </a:ext>
                </a:extLst>
              </p:cNvPr>
              <p:cNvSpPr/>
              <p:nvPr/>
            </p:nvSpPr>
            <p:spPr>
              <a:xfrm>
                <a:off x="11619966" y="-13964"/>
                <a:ext cx="6088438" cy="234163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extrusionOk="0">
                    <a:moveTo>
                      <a:pt x="0" y="0"/>
                    </a:moveTo>
                    <a:lnTo>
                      <a:pt x="21600" y="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</a:ext>
              </a:extLst>
            </p:spPr>
            <p:txBody>
              <a:bodyPr wrap="square" lIns="91439" tIns="91439" rIns="91439" bIns="91439" numCol="1" anchor="ctr">
                <a:spAutoFit/>
              </a:bodyPr>
              <a:lstStyle>
                <a:lvl1pPr algn="l" defTabSz="1828660">
                  <a:defRPr sz="9500" b="0">
                    <a:solidFill>
                      <a:srgbClr val="F7F7F7"/>
                    </a:solidFill>
                    <a:latin typeface="Open Sans"/>
                    <a:ea typeface="Open Sans"/>
                    <a:cs typeface="Open Sans"/>
                    <a:sym typeface="Open Sans"/>
                  </a:defRPr>
                </a:lvl1pPr>
              </a:lstStyle>
              <a:p>
                <a:pPr algn="ctr"/>
                <a:r>
                  <a:rPr lang="ro-RO" sz="3500" b="1" dirty="0"/>
                  <a:t>5 Zile</a:t>
                </a:r>
                <a:endParaRPr sz="3500" b="1" dirty="0"/>
              </a:p>
            </p:txBody>
          </p:sp>
        </p:grpSp>
      </p:grpSp>
      <p:grpSp>
        <p:nvGrpSpPr>
          <p:cNvPr id="92" name="Group 8">
            <a:extLst>
              <a:ext uri="{FF2B5EF4-FFF2-40B4-BE49-F238E27FC236}">
                <a16:creationId xmlns:a16="http://schemas.microsoft.com/office/drawing/2014/main" id="{940DA01C-18A9-4F07-97B6-52BDAD5260F9}"/>
              </a:ext>
            </a:extLst>
          </p:cNvPr>
          <p:cNvGrpSpPr/>
          <p:nvPr/>
        </p:nvGrpSpPr>
        <p:grpSpPr>
          <a:xfrm>
            <a:off x="12768934" y="3447963"/>
            <a:ext cx="10017310" cy="728574"/>
            <a:chOff x="0" y="-28117"/>
            <a:chExt cx="17708409" cy="2358802"/>
          </a:xfrm>
        </p:grpSpPr>
        <p:grpSp>
          <p:nvGrpSpPr>
            <p:cNvPr id="93" name="Rectangle 4">
              <a:extLst>
                <a:ext uri="{FF2B5EF4-FFF2-40B4-BE49-F238E27FC236}">
                  <a16:creationId xmlns:a16="http://schemas.microsoft.com/office/drawing/2014/main" id="{92B4CD9C-9A28-4DF6-B550-7C3888C74A5C}"/>
                </a:ext>
              </a:extLst>
            </p:cNvPr>
            <p:cNvGrpSpPr/>
            <p:nvPr/>
          </p:nvGrpSpPr>
          <p:grpSpPr>
            <a:xfrm>
              <a:off x="0" y="-28117"/>
              <a:ext cx="17708409" cy="2341639"/>
              <a:chOff x="0" y="-28116"/>
              <a:chExt cx="17708408" cy="2341637"/>
            </a:xfrm>
          </p:grpSpPr>
          <p:sp>
            <p:nvSpPr>
              <p:cNvPr id="97" name="Rectangle">
                <a:extLst>
                  <a:ext uri="{FF2B5EF4-FFF2-40B4-BE49-F238E27FC236}">
                    <a16:creationId xmlns:a16="http://schemas.microsoft.com/office/drawing/2014/main" id="{36A0CEDD-C333-4DFA-B6A0-5ABA912A193B}"/>
                  </a:ext>
                </a:extLst>
              </p:cNvPr>
              <p:cNvSpPr/>
              <p:nvPr/>
            </p:nvSpPr>
            <p:spPr>
              <a:xfrm>
                <a:off x="0" y="-1"/>
                <a:ext cx="17708408" cy="2285414"/>
              </a:xfrm>
              <a:prstGeom prst="rect">
                <a:avLst/>
              </a:prstGeom>
              <a:solidFill>
                <a:srgbClr val="FEFFFF"/>
              </a:solidFill>
              <a:ln w="12700" cap="flat">
                <a:noFill/>
                <a:miter lim="400000"/>
              </a:ln>
              <a:effectLst>
                <a:outerShdw blurRad="1270000" dist="508000" dir="5400000" rotWithShape="0">
                  <a:srgbClr val="000000">
                    <a:alpha val="30000"/>
                  </a:srgbClr>
                </a:outerShdw>
              </a:effectLst>
            </p:spPr>
            <p:txBody>
              <a:bodyPr wrap="square" lIns="91439" tIns="91439" rIns="91439" bIns="91439" numCol="1" anchor="ctr">
                <a:noAutofit/>
              </a:bodyPr>
              <a:lstStyle/>
              <a:p>
                <a:pPr algn="l" defTabSz="1828660">
                  <a:lnSpc>
                    <a:spcPct val="130000"/>
                  </a:lnSpc>
                  <a:spcBef>
                    <a:spcPts val="2000"/>
                  </a:spcBef>
                  <a:defRPr sz="3600" b="0">
                    <a:solidFill>
                      <a:srgbClr val="F7F7F7"/>
                    </a:solidFill>
                    <a:latin typeface="Open Sans"/>
                    <a:ea typeface="Open Sans"/>
                    <a:cs typeface="Open Sans"/>
                    <a:sym typeface="Open Sans"/>
                  </a:defRPr>
                </a:pPr>
                <a:endParaRPr/>
              </a:p>
            </p:txBody>
          </p:sp>
          <p:sp>
            <p:nvSpPr>
              <p:cNvPr id="98" name="cazuri noi înregistrate astăzi">
                <a:extLst>
                  <a:ext uri="{FF2B5EF4-FFF2-40B4-BE49-F238E27FC236}">
                    <a16:creationId xmlns:a16="http://schemas.microsoft.com/office/drawing/2014/main" id="{BB4208E1-59F6-4864-97C1-A0F1B1B648CA}"/>
                  </a:ext>
                </a:extLst>
              </p:cNvPr>
              <p:cNvSpPr/>
              <p:nvPr/>
            </p:nvSpPr>
            <p:spPr>
              <a:xfrm>
                <a:off x="257783" y="-28116"/>
                <a:ext cx="11109480" cy="234163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extrusionOk="0">
                    <a:moveTo>
                      <a:pt x="0" y="0"/>
                    </a:moveTo>
                    <a:lnTo>
                      <a:pt x="21600" y="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</a:ext>
              </a:extLst>
            </p:spPr>
            <p:txBody>
              <a:bodyPr wrap="square" lIns="91439" tIns="91439" rIns="91439" bIns="91439" numCol="1" anchor="ctr">
                <a:spAutoFit/>
              </a:bodyPr>
              <a:lstStyle>
                <a:lvl1pPr algn="l" defTabSz="1828660">
                  <a:defRPr sz="5700" b="0">
                    <a:latin typeface="Open Sans"/>
                    <a:ea typeface="Open Sans"/>
                    <a:cs typeface="Open Sans"/>
                    <a:sym typeface="Open Sans"/>
                  </a:defRPr>
                </a:lvl1pPr>
              </a:lstStyle>
              <a:p>
                <a:pPr algn="ctr"/>
                <a:r>
                  <a:rPr lang="ro-RO" sz="35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Mediul Urban</a:t>
                </a:r>
                <a:endParaRPr sz="35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94" name="Rectangle 5">
              <a:extLst>
                <a:ext uri="{FF2B5EF4-FFF2-40B4-BE49-F238E27FC236}">
                  <a16:creationId xmlns:a16="http://schemas.microsoft.com/office/drawing/2014/main" id="{184A8F66-26F7-44F1-9CC0-550F48DC9B2A}"/>
                </a:ext>
              </a:extLst>
            </p:cNvPr>
            <p:cNvGrpSpPr/>
            <p:nvPr/>
          </p:nvGrpSpPr>
          <p:grpSpPr>
            <a:xfrm>
              <a:off x="11619968" y="-10953"/>
              <a:ext cx="6088441" cy="2341638"/>
              <a:chOff x="11619966" y="-13964"/>
              <a:chExt cx="6088440" cy="2341636"/>
            </a:xfrm>
          </p:grpSpPr>
          <p:sp>
            <p:nvSpPr>
              <p:cNvPr id="95" name="Rectangle">
                <a:extLst>
                  <a:ext uri="{FF2B5EF4-FFF2-40B4-BE49-F238E27FC236}">
                    <a16:creationId xmlns:a16="http://schemas.microsoft.com/office/drawing/2014/main" id="{1E06FA82-7536-426A-81D5-87169ADFB41A}"/>
                  </a:ext>
                </a:extLst>
              </p:cNvPr>
              <p:cNvSpPr/>
              <p:nvPr/>
            </p:nvSpPr>
            <p:spPr>
              <a:xfrm>
                <a:off x="11619966" y="-3018"/>
                <a:ext cx="6088440" cy="2285419"/>
              </a:xfrm>
              <a:prstGeom prst="rect">
                <a:avLst/>
              </a:prstGeom>
              <a:solidFill>
                <a:srgbClr val="1D46F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91439" tIns="91439" rIns="91439" bIns="91439" numCol="1" anchor="ctr">
                <a:noAutofit/>
              </a:bodyPr>
              <a:lstStyle/>
              <a:p>
                <a:pPr algn="l" defTabSz="1828660">
                  <a:defRPr sz="3600" b="0">
                    <a:solidFill>
                      <a:srgbClr val="F7F7F7"/>
                    </a:solidFill>
                    <a:latin typeface="Open Sans"/>
                    <a:ea typeface="Open Sans"/>
                    <a:cs typeface="Open Sans"/>
                    <a:sym typeface="Open Sans"/>
                  </a:defRPr>
                </a:pPr>
                <a:endParaRPr dirty="0"/>
              </a:p>
            </p:txBody>
          </p:sp>
          <p:sp>
            <p:nvSpPr>
              <p:cNvPr id="96" name="+156">
                <a:extLst>
                  <a:ext uri="{FF2B5EF4-FFF2-40B4-BE49-F238E27FC236}">
                    <a16:creationId xmlns:a16="http://schemas.microsoft.com/office/drawing/2014/main" id="{3A70BFC5-283C-4BB5-9C14-3FCDD6E7859C}"/>
                  </a:ext>
                </a:extLst>
              </p:cNvPr>
              <p:cNvSpPr/>
              <p:nvPr/>
            </p:nvSpPr>
            <p:spPr>
              <a:xfrm>
                <a:off x="11619966" y="-13964"/>
                <a:ext cx="6088438" cy="234163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extrusionOk="0">
                    <a:moveTo>
                      <a:pt x="0" y="0"/>
                    </a:moveTo>
                    <a:lnTo>
                      <a:pt x="21600" y="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</a:ext>
              </a:extLst>
            </p:spPr>
            <p:txBody>
              <a:bodyPr wrap="square" lIns="91439" tIns="91439" rIns="91439" bIns="91439" numCol="1" anchor="ctr">
                <a:spAutoFit/>
              </a:bodyPr>
              <a:lstStyle>
                <a:lvl1pPr algn="l" defTabSz="1828660">
                  <a:defRPr sz="9500" b="0">
                    <a:solidFill>
                      <a:srgbClr val="F7F7F7"/>
                    </a:solidFill>
                    <a:latin typeface="Open Sans"/>
                    <a:ea typeface="Open Sans"/>
                    <a:cs typeface="Open Sans"/>
                    <a:sym typeface="Open Sans"/>
                  </a:defRPr>
                </a:lvl1pPr>
              </a:lstStyle>
              <a:p>
                <a:pPr algn="ctr"/>
                <a:r>
                  <a:rPr lang="ro-RO" sz="3500" b="1" dirty="0">
                    <a:solidFill>
                      <a:schemeClr val="bg1"/>
                    </a:solidFill>
                  </a:rPr>
                  <a:t>67,3%</a:t>
                </a:r>
                <a:endParaRPr sz="3500" b="1" dirty="0">
                  <a:solidFill>
                    <a:schemeClr val="bg1"/>
                  </a:solidFill>
                </a:endParaRPr>
              </a:p>
            </p:txBody>
          </p:sp>
        </p:grpSp>
      </p:grpSp>
      <p:grpSp>
        <p:nvGrpSpPr>
          <p:cNvPr id="99" name="Group 8">
            <a:extLst>
              <a:ext uri="{FF2B5EF4-FFF2-40B4-BE49-F238E27FC236}">
                <a16:creationId xmlns:a16="http://schemas.microsoft.com/office/drawing/2014/main" id="{88312878-556A-488A-B501-F88F0E26EA53}"/>
              </a:ext>
            </a:extLst>
          </p:cNvPr>
          <p:cNvGrpSpPr/>
          <p:nvPr/>
        </p:nvGrpSpPr>
        <p:grpSpPr>
          <a:xfrm>
            <a:off x="2174681" y="4328962"/>
            <a:ext cx="10017310" cy="728574"/>
            <a:chOff x="0" y="-28117"/>
            <a:chExt cx="17708409" cy="2358802"/>
          </a:xfrm>
        </p:grpSpPr>
        <p:grpSp>
          <p:nvGrpSpPr>
            <p:cNvPr id="100" name="Rectangle 4">
              <a:extLst>
                <a:ext uri="{FF2B5EF4-FFF2-40B4-BE49-F238E27FC236}">
                  <a16:creationId xmlns:a16="http://schemas.microsoft.com/office/drawing/2014/main" id="{601252DD-4DC2-499D-B878-766E6DC2DBD4}"/>
                </a:ext>
              </a:extLst>
            </p:cNvPr>
            <p:cNvGrpSpPr/>
            <p:nvPr/>
          </p:nvGrpSpPr>
          <p:grpSpPr>
            <a:xfrm>
              <a:off x="0" y="-28117"/>
              <a:ext cx="17708409" cy="2341639"/>
              <a:chOff x="0" y="-28116"/>
              <a:chExt cx="17708408" cy="2341637"/>
            </a:xfrm>
          </p:grpSpPr>
          <p:sp>
            <p:nvSpPr>
              <p:cNvPr id="104" name="Rectangle">
                <a:extLst>
                  <a:ext uri="{FF2B5EF4-FFF2-40B4-BE49-F238E27FC236}">
                    <a16:creationId xmlns:a16="http://schemas.microsoft.com/office/drawing/2014/main" id="{01DDDE0D-8C42-4C5D-9A4F-039C50D622F1}"/>
                  </a:ext>
                </a:extLst>
              </p:cNvPr>
              <p:cNvSpPr/>
              <p:nvPr/>
            </p:nvSpPr>
            <p:spPr>
              <a:xfrm>
                <a:off x="0" y="-1"/>
                <a:ext cx="17708408" cy="2285414"/>
              </a:xfrm>
              <a:prstGeom prst="rect">
                <a:avLst/>
              </a:prstGeom>
              <a:solidFill>
                <a:srgbClr val="FEFFFF"/>
              </a:solidFill>
              <a:ln w="12700" cap="flat">
                <a:noFill/>
                <a:miter lim="400000"/>
              </a:ln>
              <a:effectLst>
                <a:outerShdw blurRad="1270000" dist="508000" dir="5400000" rotWithShape="0">
                  <a:srgbClr val="000000">
                    <a:alpha val="30000"/>
                  </a:srgbClr>
                </a:outerShdw>
              </a:effectLst>
            </p:spPr>
            <p:txBody>
              <a:bodyPr wrap="square" lIns="91439" tIns="91439" rIns="91439" bIns="91439" numCol="1" anchor="ctr">
                <a:noAutofit/>
              </a:bodyPr>
              <a:lstStyle/>
              <a:p>
                <a:pPr algn="l" defTabSz="1828660">
                  <a:lnSpc>
                    <a:spcPct val="130000"/>
                  </a:lnSpc>
                  <a:spcBef>
                    <a:spcPts val="2000"/>
                  </a:spcBef>
                  <a:defRPr sz="3600" b="0">
                    <a:solidFill>
                      <a:srgbClr val="F7F7F7"/>
                    </a:solidFill>
                    <a:latin typeface="Open Sans"/>
                    <a:ea typeface="Open Sans"/>
                    <a:cs typeface="Open Sans"/>
                    <a:sym typeface="Open Sans"/>
                  </a:defRPr>
                </a:pPr>
                <a:endParaRPr/>
              </a:p>
            </p:txBody>
          </p:sp>
          <p:sp>
            <p:nvSpPr>
              <p:cNvPr id="105" name="cazuri noi înregistrate astăzi">
                <a:extLst>
                  <a:ext uri="{FF2B5EF4-FFF2-40B4-BE49-F238E27FC236}">
                    <a16:creationId xmlns:a16="http://schemas.microsoft.com/office/drawing/2014/main" id="{A110AC77-C50F-4747-B68B-1FAB3597926E}"/>
                  </a:ext>
                </a:extLst>
              </p:cNvPr>
              <p:cNvSpPr/>
              <p:nvPr/>
            </p:nvSpPr>
            <p:spPr>
              <a:xfrm>
                <a:off x="257783" y="-28116"/>
                <a:ext cx="11109480" cy="234163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extrusionOk="0">
                    <a:moveTo>
                      <a:pt x="0" y="0"/>
                    </a:moveTo>
                    <a:lnTo>
                      <a:pt x="21600" y="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</a:ext>
              </a:extLst>
            </p:spPr>
            <p:txBody>
              <a:bodyPr wrap="square" lIns="91439" tIns="91439" rIns="91439" bIns="91439" numCol="1" anchor="ctr">
                <a:spAutoFit/>
              </a:bodyPr>
              <a:lstStyle>
                <a:lvl1pPr algn="l" defTabSz="1828660">
                  <a:defRPr sz="5700" b="0">
                    <a:latin typeface="Open Sans"/>
                    <a:ea typeface="Open Sans"/>
                    <a:cs typeface="Open Sans"/>
                    <a:sym typeface="Open Sans"/>
                  </a:defRPr>
                </a:lvl1pPr>
              </a:lstStyle>
              <a:p>
                <a:pPr algn="ctr"/>
                <a:r>
                  <a:rPr lang="ro-RO" sz="35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Sex Feminin</a:t>
                </a:r>
                <a:endParaRPr sz="35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101" name="Rectangle 5">
              <a:extLst>
                <a:ext uri="{FF2B5EF4-FFF2-40B4-BE49-F238E27FC236}">
                  <a16:creationId xmlns:a16="http://schemas.microsoft.com/office/drawing/2014/main" id="{7CBF189E-E8BF-4C19-A49F-D97F21A002D8}"/>
                </a:ext>
              </a:extLst>
            </p:cNvPr>
            <p:cNvGrpSpPr/>
            <p:nvPr/>
          </p:nvGrpSpPr>
          <p:grpSpPr>
            <a:xfrm>
              <a:off x="11619968" y="-10953"/>
              <a:ext cx="6088441" cy="2341638"/>
              <a:chOff x="11619966" y="-13964"/>
              <a:chExt cx="6088440" cy="2341636"/>
            </a:xfrm>
          </p:grpSpPr>
          <p:sp>
            <p:nvSpPr>
              <p:cNvPr id="102" name="Rectangle">
                <a:extLst>
                  <a:ext uri="{FF2B5EF4-FFF2-40B4-BE49-F238E27FC236}">
                    <a16:creationId xmlns:a16="http://schemas.microsoft.com/office/drawing/2014/main" id="{750FD02A-D881-49A3-8600-50FEDF94F908}"/>
                  </a:ext>
                </a:extLst>
              </p:cNvPr>
              <p:cNvSpPr/>
              <p:nvPr/>
            </p:nvSpPr>
            <p:spPr>
              <a:xfrm>
                <a:off x="11619966" y="0"/>
                <a:ext cx="6088440" cy="2282402"/>
              </a:xfrm>
              <a:prstGeom prst="rect">
                <a:avLst/>
              </a:prstGeom>
              <a:solidFill>
                <a:srgbClr val="1D46F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91439" tIns="91439" rIns="91439" bIns="91439" numCol="1" anchor="ctr">
                <a:noAutofit/>
              </a:bodyPr>
              <a:lstStyle/>
              <a:p>
                <a:pPr algn="l" defTabSz="1828660">
                  <a:defRPr sz="3600" b="0">
                    <a:solidFill>
                      <a:srgbClr val="F7F7F7"/>
                    </a:solidFill>
                    <a:latin typeface="Open Sans"/>
                    <a:ea typeface="Open Sans"/>
                    <a:cs typeface="Open Sans"/>
                    <a:sym typeface="Open Sans"/>
                  </a:defRPr>
                </a:pPr>
                <a:endParaRPr dirty="0"/>
              </a:p>
            </p:txBody>
          </p:sp>
          <p:sp>
            <p:nvSpPr>
              <p:cNvPr id="103" name="+156">
                <a:extLst>
                  <a:ext uri="{FF2B5EF4-FFF2-40B4-BE49-F238E27FC236}">
                    <a16:creationId xmlns:a16="http://schemas.microsoft.com/office/drawing/2014/main" id="{52866704-D061-42B0-B2C2-77435110E39E}"/>
                  </a:ext>
                </a:extLst>
              </p:cNvPr>
              <p:cNvSpPr/>
              <p:nvPr/>
            </p:nvSpPr>
            <p:spPr>
              <a:xfrm>
                <a:off x="11619966" y="-13964"/>
                <a:ext cx="6088438" cy="234163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extrusionOk="0">
                    <a:moveTo>
                      <a:pt x="0" y="0"/>
                    </a:moveTo>
                    <a:lnTo>
                      <a:pt x="21600" y="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</a:ext>
              </a:extLst>
            </p:spPr>
            <p:txBody>
              <a:bodyPr wrap="square" lIns="91439" tIns="91439" rIns="91439" bIns="91439" numCol="1" anchor="ctr">
                <a:spAutoFit/>
              </a:bodyPr>
              <a:lstStyle>
                <a:lvl1pPr algn="l" defTabSz="1828660">
                  <a:defRPr sz="9500" b="0">
                    <a:solidFill>
                      <a:srgbClr val="F7F7F7"/>
                    </a:solidFill>
                    <a:latin typeface="Open Sans"/>
                    <a:ea typeface="Open Sans"/>
                    <a:cs typeface="Open Sans"/>
                    <a:sym typeface="Open Sans"/>
                  </a:defRPr>
                </a:lvl1pPr>
              </a:lstStyle>
              <a:p>
                <a:pPr algn="ctr"/>
                <a:r>
                  <a:rPr lang="ro-RO" sz="3500" b="1" dirty="0">
                    <a:solidFill>
                      <a:schemeClr val="bg1"/>
                    </a:solidFill>
                  </a:rPr>
                  <a:t>58,6%</a:t>
                </a:r>
                <a:endParaRPr sz="3500" b="1" dirty="0">
                  <a:solidFill>
                    <a:schemeClr val="bg1"/>
                  </a:solidFill>
                </a:endParaRPr>
              </a:p>
            </p:txBody>
          </p:sp>
        </p:grpSp>
      </p:grpSp>
      <p:grpSp>
        <p:nvGrpSpPr>
          <p:cNvPr id="106" name="Group 8">
            <a:extLst>
              <a:ext uri="{FF2B5EF4-FFF2-40B4-BE49-F238E27FC236}">
                <a16:creationId xmlns:a16="http://schemas.microsoft.com/office/drawing/2014/main" id="{8D4DC8A3-FC1B-45A3-810C-D3CFB1532181}"/>
              </a:ext>
            </a:extLst>
          </p:cNvPr>
          <p:cNvGrpSpPr/>
          <p:nvPr/>
        </p:nvGrpSpPr>
        <p:grpSpPr>
          <a:xfrm>
            <a:off x="12768934" y="4337646"/>
            <a:ext cx="10017310" cy="723273"/>
            <a:chOff x="0" y="-28117"/>
            <a:chExt cx="17708409" cy="2341639"/>
          </a:xfrm>
        </p:grpSpPr>
        <p:grpSp>
          <p:nvGrpSpPr>
            <p:cNvPr id="107" name="Rectangle 4">
              <a:extLst>
                <a:ext uri="{FF2B5EF4-FFF2-40B4-BE49-F238E27FC236}">
                  <a16:creationId xmlns:a16="http://schemas.microsoft.com/office/drawing/2014/main" id="{7DD4D4D2-6050-49AC-B108-B19BE5C78237}"/>
                </a:ext>
              </a:extLst>
            </p:cNvPr>
            <p:cNvGrpSpPr/>
            <p:nvPr/>
          </p:nvGrpSpPr>
          <p:grpSpPr>
            <a:xfrm>
              <a:off x="0" y="-28117"/>
              <a:ext cx="17708409" cy="2341639"/>
              <a:chOff x="0" y="-28116"/>
              <a:chExt cx="17708408" cy="2341637"/>
            </a:xfrm>
          </p:grpSpPr>
          <p:sp>
            <p:nvSpPr>
              <p:cNvPr id="111" name="Rectangle">
                <a:extLst>
                  <a:ext uri="{FF2B5EF4-FFF2-40B4-BE49-F238E27FC236}">
                    <a16:creationId xmlns:a16="http://schemas.microsoft.com/office/drawing/2014/main" id="{7FE68BB7-C43F-4188-B8EB-FCE9E0018143}"/>
                  </a:ext>
                </a:extLst>
              </p:cNvPr>
              <p:cNvSpPr/>
              <p:nvPr/>
            </p:nvSpPr>
            <p:spPr>
              <a:xfrm>
                <a:off x="0" y="-1"/>
                <a:ext cx="17708408" cy="2285414"/>
              </a:xfrm>
              <a:prstGeom prst="rect">
                <a:avLst/>
              </a:prstGeom>
              <a:solidFill>
                <a:srgbClr val="FEFFFF"/>
              </a:solidFill>
              <a:ln w="12700" cap="flat">
                <a:noFill/>
                <a:miter lim="400000"/>
              </a:ln>
              <a:effectLst>
                <a:outerShdw blurRad="1270000" dist="508000" dir="5400000" rotWithShape="0">
                  <a:srgbClr val="000000">
                    <a:alpha val="30000"/>
                  </a:srgbClr>
                </a:outerShdw>
              </a:effectLst>
            </p:spPr>
            <p:txBody>
              <a:bodyPr wrap="square" lIns="91439" tIns="91439" rIns="91439" bIns="91439" numCol="1" anchor="ctr">
                <a:noAutofit/>
              </a:bodyPr>
              <a:lstStyle/>
              <a:p>
                <a:pPr algn="l" defTabSz="1828660">
                  <a:lnSpc>
                    <a:spcPct val="130000"/>
                  </a:lnSpc>
                  <a:spcBef>
                    <a:spcPts val="2000"/>
                  </a:spcBef>
                  <a:defRPr sz="3600" b="0">
                    <a:solidFill>
                      <a:srgbClr val="F7F7F7"/>
                    </a:solidFill>
                    <a:latin typeface="Open Sans"/>
                    <a:ea typeface="Open Sans"/>
                    <a:cs typeface="Open Sans"/>
                    <a:sym typeface="Open Sans"/>
                  </a:defRPr>
                </a:pPr>
                <a:endParaRPr/>
              </a:p>
            </p:txBody>
          </p:sp>
          <p:sp>
            <p:nvSpPr>
              <p:cNvPr id="112" name="cazuri noi înregistrate astăzi">
                <a:extLst>
                  <a:ext uri="{FF2B5EF4-FFF2-40B4-BE49-F238E27FC236}">
                    <a16:creationId xmlns:a16="http://schemas.microsoft.com/office/drawing/2014/main" id="{D2495DA6-B3C4-4688-96EA-CFAD79BA6FD7}"/>
                  </a:ext>
                </a:extLst>
              </p:cNvPr>
              <p:cNvSpPr/>
              <p:nvPr/>
            </p:nvSpPr>
            <p:spPr>
              <a:xfrm>
                <a:off x="257783" y="-28116"/>
                <a:ext cx="11109480" cy="234163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extrusionOk="0">
                    <a:moveTo>
                      <a:pt x="0" y="0"/>
                    </a:moveTo>
                    <a:lnTo>
                      <a:pt x="21600" y="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</a:ext>
              </a:extLst>
            </p:spPr>
            <p:txBody>
              <a:bodyPr wrap="square" lIns="91439" tIns="91439" rIns="91439" bIns="91439" numCol="1" anchor="ctr">
                <a:spAutoFit/>
              </a:bodyPr>
              <a:lstStyle>
                <a:lvl1pPr algn="l" defTabSz="1828660">
                  <a:defRPr sz="5700" b="0">
                    <a:latin typeface="Open Sans"/>
                    <a:ea typeface="Open Sans"/>
                    <a:cs typeface="Open Sans"/>
                    <a:sym typeface="Open Sans"/>
                  </a:defRPr>
                </a:lvl1pPr>
              </a:lstStyle>
              <a:p>
                <a:pPr algn="ctr"/>
                <a:r>
                  <a:rPr lang="ro-RO" sz="35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Cazuri de import</a:t>
                </a:r>
                <a:endParaRPr sz="35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108" name="Rectangle 5">
              <a:extLst>
                <a:ext uri="{FF2B5EF4-FFF2-40B4-BE49-F238E27FC236}">
                  <a16:creationId xmlns:a16="http://schemas.microsoft.com/office/drawing/2014/main" id="{5CCA7B16-0547-42B1-8065-803D9097B85E}"/>
                </a:ext>
              </a:extLst>
            </p:cNvPr>
            <p:cNvGrpSpPr/>
            <p:nvPr/>
          </p:nvGrpSpPr>
          <p:grpSpPr>
            <a:xfrm>
              <a:off x="11619968" y="-7"/>
              <a:ext cx="6088441" cy="2285421"/>
              <a:chOff x="11619966" y="-3018"/>
              <a:chExt cx="6088440" cy="2285419"/>
            </a:xfrm>
          </p:grpSpPr>
          <p:sp>
            <p:nvSpPr>
              <p:cNvPr id="109" name="Rectangle">
                <a:extLst>
                  <a:ext uri="{FF2B5EF4-FFF2-40B4-BE49-F238E27FC236}">
                    <a16:creationId xmlns:a16="http://schemas.microsoft.com/office/drawing/2014/main" id="{57C7742D-EA0E-4CEE-8C1A-C2369653D1E3}"/>
                  </a:ext>
                </a:extLst>
              </p:cNvPr>
              <p:cNvSpPr/>
              <p:nvPr/>
            </p:nvSpPr>
            <p:spPr>
              <a:xfrm>
                <a:off x="11619966" y="-3018"/>
                <a:ext cx="6088440" cy="2285419"/>
              </a:xfrm>
              <a:prstGeom prst="rect">
                <a:avLst/>
              </a:prstGeom>
              <a:solidFill>
                <a:srgbClr val="1D46F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91439" tIns="91439" rIns="91439" bIns="91439" numCol="1" anchor="ctr">
                <a:noAutofit/>
              </a:bodyPr>
              <a:lstStyle/>
              <a:p>
                <a:pPr algn="l" defTabSz="1828660">
                  <a:defRPr sz="3600" b="0">
                    <a:solidFill>
                      <a:srgbClr val="F7F7F7"/>
                    </a:solidFill>
                    <a:latin typeface="Open Sans"/>
                    <a:ea typeface="Open Sans"/>
                    <a:cs typeface="Open Sans"/>
                    <a:sym typeface="Open Sans"/>
                  </a:defRPr>
                </a:pPr>
                <a:endParaRPr dirty="0"/>
              </a:p>
            </p:txBody>
          </p:sp>
          <p:sp>
            <p:nvSpPr>
              <p:cNvPr id="110" name="+156">
                <a:extLst>
                  <a:ext uri="{FF2B5EF4-FFF2-40B4-BE49-F238E27FC236}">
                    <a16:creationId xmlns:a16="http://schemas.microsoft.com/office/drawing/2014/main" id="{CDC1761E-0A9C-4C98-A5A7-7129CDBFA5B0}"/>
                  </a:ext>
                </a:extLst>
              </p:cNvPr>
              <p:cNvSpPr/>
              <p:nvPr/>
            </p:nvSpPr>
            <p:spPr>
              <a:xfrm>
                <a:off x="11619966" y="160414"/>
                <a:ext cx="6088438" cy="199288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extrusionOk="0">
                    <a:moveTo>
                      <a:pt x="0" y="0"/>
                    </a:moveTo>
                    <a:lnTo>
                      <a:pt x="21600" y="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</a:ext>
              </a:extLst>
            </p:spPr>
            <p:txBody>
              <a:bodyPr wrap="square" lIns="91439" tIns="91439" rIns="91439" bIns="91439" numCol="1" anchor="ctr">
                <a:spAutoFit/>
              </a:bodyPr>
              <a:lstStyle>
                <a:lvl1pPr algn="l" defTabSz="1828660">
                  <a:defRPr sz="9500" b="0">
                    <a:solidFill>
                      <a:srgbClr val="F7F7F7"/>
                    </a:solidFill>
                    <a:latin typeface="Open Sans"/>
                    <a:ea typeface="Open Sans"/>
                    <a:cs typeface="Open Sans"/>
                    <a:sym typeface="Open Sans"/>
                  </a:defRPr>
                </a:lvl1pPr>
              </a:lstStyle>
              <a:p>
                <a:pPr algn="ctr"/>
                <a:r>
                  <a:rPr lang="ro-RO" sz="2800" b="1" dirty="0">
                    <a:solidFill>
                      <a:schemeClr val="bg1"/>
                    </a:solidFill>
                  </a:rPr>
                  <a:t>0,9% (</a:t>
                </a:r>
                <a:r>
                  <a:rPr lang="ro-MD" sz="2800" b="1" dirty="0">
                    <a:solidFill>
                      <a:schemeClr val="bg1"/>
                    </a:solidFill>
                  </a:rPr>
                  <a:t>3683</a:t>
                </a:r>
                <a:r>
                  <a:rPr lang="en-US" sz="2800" b="1" dirty="0">
                    <a:solidFill>
                      <a:schemeClr val="bg1"/>
                    </a:solidFill>
                  </a:rPr>
                  <a:t> </a:t>
                </a:r>
                <a:r>
                  <a:rPr lang="ro-RO" sz="2800" b="1" dirty="0">
                    <a:solidFill>
                      <a:schemeClr val="bg1"/>
                    </a:solidFill>
                  </a:rPr>
                  <a:t>cazuri)</a:t>
                </a:r>
                <a:endParaRPr sz="2800" b="1" dirty="0">
                  <a:solidFill>
                    <a:schemeClr val="bg1"/>
                  </a:solidFill>
                </a:endParaRPr>
              </a:p>
            </p:txBody>
          </p:sp>
        </p:grpSp>
      </p:grpSp>
      <p:graphicFrame>
        <p:nvGraphicFramePr>
          <p:cNvPr id="7" name="Diagramă 6">
            <a:extLst>
              <a:ext uri="{FF2B5EF4-FFF2-40B4-BE49-F238E27FC236}">
                <a16:creationId xmlns:a16="http://schemas.microsoft.com/office/drawing/2014/main" id="{AE826351-C247-4938-A733-C3DF4C7AD1A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706963748"/>
              </p:ext>
            </p:extLst>
          </p:nvPr>
        </p:nvGraphicFramePr>
        <p:xfrm>
          <a:off x="1471502" y="5613035"/>
          <a:ext cx="21869907" cy="810296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0" name="TextBox 49">
            <a:extLst>
              <a:ext uri="{FF2B5EF4-FFF2-40B4-BE49-F238E27FC236}">
                <a16:creationId xmlns:a16="http://schemas.microsoft.com/office/drawing/2014/main" id="{8187F6C1-B5FD-7440-9820-48F6733A09C0}"/>
              </a:ext>
            </a:extLst>
          </p:cNvPr>
          <p:cNvSpPr txBox="1"/>
          <p:nvPr/>
        </p:nvSpPr>
        <p:spPr>
          <a:xfrm>
            <a:off x="8604925" y="5832078"/>
            <a:ext cx="8271717" cy="102592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o-MD" sz="3000" b="1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Helvetica Neue"/>
              </a:rPr>
              <a:t>Total cazuri  388.959 (16</a:t>
            </a:r>
            <a:r>
              <a:rPr lang="ro-MD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.01.2022</a:t>
            </a:r>
            <a:r>
              <a:rPr kumimoji="0" lang="ro-MD" sz="3000" b="1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Helvetica Neue"/>
              </a:rPr>
              <a:t>)</a:t>
            </a:r>
          </a:p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MD" sz="3000" b="1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9689576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Slide Number Placeholder 24"/>
          <p:cNvSpPr txBox="1">
            <a:spLocks noGrp="1"/>
          </p:cNvSpPr>
          <p:nvPr>
            <p:ph type="sldNum" sz="quarter" idx="2"/>
          </p:nvPr>
        </p:nvSpPr>
        <p:spPr>
          <a:xfrm>
            <a:off x="847969" y="12886440"/>
            <a:ext cx="311766" cy="462281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rPr/>
              <a:pPr/>
              <a:t>11</a:t>
            </a:fld>
            <a:endParaRPr dirty="0"/>
          </a:p>
        </p:txBody>
      </p:sp>
      <p:sp>
        <p:nvSpPr>
          <p:cNvPr id="303" name="Title 1"/>
          <p:cNvSpPr txBox="1">
            <a:spLocks noGrp="1"/>
          </p:cNvSpPr>
          <p:nvPr>
            <p:ph type="title"/>
          </p:nvPr>
        </p:nvSpPr>
        <p:spPr>
          <a:xfrm>
            <a:off x="2188029" y="1299023"/>
            <a:ext cx="21031200" cy="1444177"/>
          </a:xfrm>
          <a:prstGeom prst="rect">
            <a:avLst/>
          </a:prstGeom>
        </p:spPr>
        <p:txBody>
          <a:bodyPr>
            <a:normAutofit fontScale="90000"/>
          </a:bodyPr>
          <a:lstStyle>
            <a:lvl1pPr defTabSz="1755490">
              <a:defRPr sz="9600" spc="-266"/>
            </a:lvl1pPr>
          </a:lstStyle>
          <a:p>
            <a:r>
              <a:rPr lang="ro-RO" sz="6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Testarea angajaților din instituțiile medicale la </a:t>
            </a:r>
            <a:r>
              <a:rPr lang="ro-RO" sz="6700" b="1" dirty="0">
                <a:solidFill>
                  <a:srgbClr val="1D46F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COVID-19</a:t>
            </a:r>
            <a:br>
              <a:rPr lang="ro-RO" sz="8000" b="1" dirty="0">
                <a:solidFill>
                  <a:srgbClr val="1D46F3"/>
                </a:solidFill>
                <a:latin typeface="Open Sans"/>
              </a:rPr>
            </a:br>
            <a:endParaRPr sz="8000" b="1" dirty="0">
              <a:solidFill>
                <a:srgbClr val="1D46F3"/>
              </a:solidFill>
              <a:latin typeface="Open Sans"/>
            </a:endParaRPr>
          </a:p>
        </p:txBody>
      </p:sp>
      <p:sp>
        <p:nvSpPr>
          <p:cNvPr id="9" name="Slide Number Placeholder 24">
            <a:extLst>
              <a:ext uri="{FF2B5EF4-FFF2-40B4-BE49-F238E27FC236}">
                <a16:creationId xmlns:a16="http://schemas.microsoft.com/office/drawing/2014/main" id="{223F4548-EF58-4C9C-9614-962A2F836BDA}"/>
              </a:ext>
            </a:extLst>
          </p:cNvPr>
          <p:cNvSpPr txBox="1">
            <a:spLocks/>
          </p:cNvSpPr>
          <p:nvPr/>
        </p:nvSpPr>
        <p:spPr>
          <a:xfrm>
            <a:off x="847969" y="12886440"/>
            <a:ext cx="311766" cy="4622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91439" tIns="91439" rIns="91439" bIns="91439" anchor="ctr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ctr" defTabSz="182866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600" b="0" i="0" u="none" strike="noStrike" cap="none" spc="0" normalizeH="0" baseline="0">
                <a:ln>
                  <a:noFill/>
                </a:ln>
                <a:solidFill>
                  <a:srgbClr val="222222"/>
                </a:solidFill>
                <a:effectLst/>
                <a:uFillTx/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  <a:lvl2pPr marL="0" marR="0" indent="22860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0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marR="0" indent="45720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0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marR="0" indent="68580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0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marR="0" indent="91440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0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0" marR="0" indent="114300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0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0" marR="0" indent="137160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0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0" marR="0" indent="160020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0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0" marR="0" indent="182880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0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fld id="{86CB4B4D-7CA3-9044-876B-883B54F8677D}" type="slidenum">
              <a:rPr lang="en-US" smtClean="0"/>
              <a:pPr/>
              <a:t>11</a:t>
            </a:fld>
            <a:endParaRPr lang="en-US"/>
          </a:p>
        </p:txBody>
      </p:sp>
      <p:grpSp>
        <p:nvGrpSpPr>
          <p:cNvPr id="17" name="Group 8">
            <a:extLst>
              <a:ext uri="{FF2B5EF4-FFF2-40B4-BE49-F238E27FC236}">
                <a16:creationId xmlns:a16="http://schemas.microsoft.com/office/drawing/2014/main" id="{56A258CB-139F-4E6B-8F98-5BBC209C651C}"/>
              </a:ext>
            </a:extLst>
          </p:cNvPr>
          <p:cNvGrpSpPr/>
          <p:nvPr/>
        </p:nvGrpSpPr>
        <p:grpSpPr>
          <a:xfrm>
            <a:off x="4050552" y="3306000"/>
            <a:ext cx="17708410" cy="1976348"/>
            <a:chOff x="0" y="-2"/>
            <a:chExt cx="17708409" cy="2285416"/>
          </a:xfrm>
        </p:grpSpPr>
        <p:grpSp>
          <p:nvGrpSpPr>
            <p:cNvPr id="18" name="Rectangle 4">
              <a:extLst>
                <a:ext uri="{FF2B5EF4-FFF2-40B4-BE49-F238E27FC236}">
                  <a16:creationId xmlns:a16="http://schemas.microsoft.com/office/drawing/2014/main" id="{50284CCE-8127-4389-824B-58E0033A15DD}"/>
                </a:ext>
              </a:extLst>
            </p:cNvPr>
            <p:cNvGrpSpPr/>
            <p:nvPr/>
          </p:nvGrpSpPr>
          <p:grpSpPr>
            <a:xfrm>
              <a:off x="0" y="-2"/>
              <a:ext cx="17708409" cy="2285416"/>
              <a:chOff x="0" y="-1"/>
              <a:chExt cx="17708408" cy="2285414"/>
            </a:xfrm>
          </p:grpSpPr>
          <p:sp>
            <p:nvSpPr>
              <p:cNvPr id="22" name="Rectangle">
                <a:extLst>
                  <a:ext uri="{FF2B5EF4-FFF2-40B4-BE49-F238E27FC236}">
                    <a16:creationId xmlns:a16="http://schemas.microsoft.com/office/drawing/2014/main" id="{73037A3B-DFD1-4006-9F77-0705E52E4D88}"/>
                  </a:ext>
                </a:extLst>
              </p:cNvPr>
              <p:cNvSpPr/>
              <p:nvPr/>
            </p:nvSpPr>
            <p:spPr>
              <a:xfrm>
                <a:off x="0" y="-1"/>
                <a:ext cx="17708408" cy="2285414"/>
              </a:xfrm>
              <a:prstGeom prst="rect">
                <a:avLst/>
              </a:prstGeom>
              <a:solidFill>
                <a:srgbClr val="FEFFFF"/>
              </a:solidFill>
              <a:ln w="12700" cap="flat">
                <a:noFill/>
                <a:miter lim="400000"/>
              </a:ln>
              <a:effectLst>
                <a:outerShdw blurRad="1270000" dist="508000" dir="5400000" rotWithShape="0">
                  <a:srgbClr val="000000">
                    <a:alpha val="30000"/>
                  </a:srgbClr>
                </a:outerShdw>
              </a:effectLst>
            </p:spPr>
            <p:txBody>
              <a:bodyPr wrap="square" lIns="91439" tIns="91439" rIns="91439" bIns="91439" numCol="1" anchor="ctr">
                <a:noAutofit/>
              </a:bodyPr>
              <a:lstStyle/>
              <a:p>
                <a:pPr algn="l" defTabSz="1828660">
                  <a:lnSpc>
                    <a:spcPct val="130000"/>
                  </a:lnSpc>
                  <a:spcBef>
                    <a:spcPts val="2000"/>
                  </a:spcBef>
                  <a:defRPr sz="3600" b="0">
                    <a:solidFill>
                      <a:srgbClr val="F7F7F7"/>
                    </a:solidFill>
                    <a:latin typeface="Open Sans"/>
                    <a:ea typeface="Open Sans"/>
                    <a:cs typeface="Open Sans"/>
                    <a:sym typeface="Open Sans"/>
                  </a:defRPr>
                </a:pPr>
                <a:endParaRPr/>
              </a:p>
            </p:txBody>
          </p:sp>
          <p:sp>
            <p:nvSpPr>
              <p:cNvPr id="23" name="cazuri noi înregistrate astăzi">
                <a:extLst>
                  <a:ext uri="{FF2B5EF4-FFF2-40B4-BE49-F238E27FC236}">
                    <a16:creationId xmlns:a16="http://schemas.microsoft.com/office/drawing/2014/main" id="{13C89367-86C4-469E-9D30-D18C22FF0479}"/>
                  </a:ext>
                </a:extLst>
              </p:cNvPr>
              <p:cNvSpPr/>
              <p:nvPr/>
            </p:nvSpPr>
            <p:spPr>
              <a:xfrm>
                <a:off x="6731593" y="733832"/>
                <a:ext cx="10752128" cy="81774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extrusionOk="0">
                    <a:moveTo>
                      <a:pt x="0" y="0"/>
                    </a:moveTo>
                    <a:lnTo>
                      <a:pt x="21600" y="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</a:ext>
              </a:extLst>
            </p:spPr>
            <p:txBody>
              <a:bodyPr wrap="square" lIns="91439" tIns="91439" rIns="91439" bIns="91439" numCol="1" anchor="ctr">
                <a:spAutoFit/>
              </a:bodyPr>
              <a:lstStyle>
                <a:lvl1pPr algn="l" defTabSz="1828660">
                  <a:defRPr sz="5700" b="0">
                    <a:latin typeface="Open Sans"/>
                    <a:ea typeface="Open Sans"/>
                    <a:cs typeface="Open Sans"/>
                    <a:sym typeface="Open Sans"/>
                  </a:defRPr>
                </a:lvl1pPr>
              </a:lstStyle>
              <a:p>
                <a:r>
                  <a:rPr lang="ro-RO" sz="4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Angajați investigați total</a:t>
                </a:r>
                <a:endParaRPr sz="4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19" name="Rectangle 5">
              <a:extLst>
                <a:ext uri="{FF2B5EF4-FFF2-40B4-BE49-F238E27FC236}">
                  <a16:creationId xmlns:a16="http://schemas.microsoft.com/office/drawing/2014/main" id="{A984A1AD-6970-40C9-8AD1-407F741D8593}"/>
                </a:ext>
              </a:extLst>
            </p:cNvPr>
            <p:cNvGrpSpPr/>
            <p:nvPr/>
          </p:nvGrpSpPr>
          <p:grpSpPr>
            <a:xfrm>
              <a:off x="0" y="3008"/>
              <a:ext cx="6088441" cy="2282404"/>
              <a:chOff x="-1" y="-1"/>
              <a:chExt cx="6088440" cy="2282402"/>
            </a:xfrm>
          </p:grpSpPr>
          <p:sp>
            <p:nvSpPr>
              <p:cNvPr id="20" name="Rectangle">
                <a:extLst>
                  <a:ext uri="{FF2B5EF4-FFF2-40B4-BE49-F238E27FC236}">
                    <a16:creationId xmlns:a16="http://schemas.microsoft.com/office/drawing/2014/main" id="{6D16EC0D-7E64-4D1A-9A89-FBE14E8BE909}"/>
                  </a:ext>
                </a:extLst>
              </p:cNvPr>
              <p:cNvSpPr/>
              <p:nvPr/>
            </p:nvSpPr>
            <p:spPr>
              <a:xfrm>
                <a:off x="-1" y="-1"/>
                <a:ext cx="6088440" cy="2282402"/>
              </a:xfrm>
              <a:prstGeom prst="rect">
                <a:avLst/>
              </a:prstGeom>
              <a:solidFill>
                <a:srgbClr val="1D46F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91439" tIns="91439" rIns="91439" bIns="91439" numCol="1" anchor="ctr">
                <a:noAutofit/>
              </a:bodyPr>
              <a:lstStyle/>
              <a:p>
                <a:pPr algn="l" defTabSz="1828660">
                  <a:defRPr sz="3600" b="0">
                    <a:solidFill>
                      <a:srgbClr val="F7F7F7"/>
                    </a:solidFill>
                    <a:latin typeface="Open Sans"/>
                    <a:ea typeface="Open Sans"/>
                    <a:cs typeface="Open Sans"/>
                    <a:sym typeface="Open Sans"/>
                  </a:defRPr>
                </a:pPr>
                <a:endParaRPr dirty="0"/>
              </a:p>
            </p:txBody>
          </p:sp>
          <p:sp>
            <p:nvSpPr>
              <p:cNvPr id="21" name="+156">
                <a:extLst>
                  <a:ext uri="{FF2B5EF4-FFF2-40B4-BE49-F238E27FC236}">
                    <a16:creationId xmlns:a16="http://schemas.microsoft.com/office/drawing/2014/main" id="{C3830ABB-261A-47FC-B222-D49394DEC9FD}"/>
                  </a:ext>
                </a:extLst>
              </p:cNvPr>
              <p:cNvSpPr/>
              <p:nvPr/>
            </p:nvSpPr>
            <p:spPr>
              <a:xfrm>
                <a:off x="579813" y="447180"/>
                <a:ext cx="5417185" cy="138803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extrusionOk="0">
                    <a:moveTo>
                      <a:pt x="0" y="0"/>
                    </a:moveTo>
                    <a:lnTo>
                      <a:pt x="21600" y="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</a:ext>
              </a:extLst>
            </p:spPr>
            <p:txBody>
              <a:bodyPr wrap="square" lIns="91439" tIns="91439" rIns="91439" bIns="91439" numCol="1" anchor="ctr">
                <a:spAutoFit/>
              </a:bodyPr>
              <a:lstStyle>
                <a:lvl1pPr algn="l" defTabSz="1828660">
                  <a:defRPr sz="9500" b="0">
                    <a:solidFill>
                      <a:srgbClr val="F7F7F7"/>
                    </a:solidFill>
                    <a:latin typeface="Open Sans"/>
                    <a:ea typeface="Open Sans"/>
                    <a:cs typeface="Open Sans"/>
                    <a:sym typeface="Open Sans"/>
                  </a:defRPr>
                </a:lvl1pPr>
              </a:lstStyle>
              <a:p>
                <a:r>
                  <a:rPr lang="ro-MD" sz="6600" b="1" dirty="0">
                    <a:solidFill>
                      <a:schemeClr val="bg1"/>
                    </a:solidFill>
                  </a:rPr>
                  <a:t>62.012</a:t>
                </a:r>
              </a:p>
            </p:txBody>
          </p:sp>
        </p:grpSp>
      </p:grpSp>
      <p:grpSp>
        <p:nvGrpSpPr>
          <p:cNvPr id="24" name="Group 8">
            <a:extLst>
              <a:ext uri="{FF2B5EF4-FFF2-40B4-BE49-F238E27FC236}">
                <a16:creationId xmlns:a16="http://schemas.microsoft.com/office/drawing/2014/main" id="{A7F1BD85-BD75-4CF5-B112-E393279768AD}"/>
              </a:ext>
            </a:extLst>
          </p:cNvPr>
          <p:cNvGrpSpPr/>
          <p:nvPr/>
        </p:nvGrpSpPr>
        <p:grpSpPr>
          <a:xfrm>
            <a:off x="4075362" y="8311597"/>
            <a:ext cx="17708410" cy="2179121"/>
            <a:chOff x="0" y="-2"/>
            <a:chExt cx="17708409" cy="2285416"/>
          </a:xfrm>
        </p:grpSpPr>
        <p:grpSp>
          <p:nvGrpSpPr>
            <p:cNvPr id="25" name="Rectangle 4">
              <a:extLst>
                <a:ext uri="{FF2B5EF4-FFF2-40B4-BE49-F238E27FC236}">
                  <a16:creationId xmlns:a16="http://schemas.microsoft.com/office/drawing/2014/main" id="{E98C9B18-454D-4EC9-888D-FF81CE14A2C1}"/>
                </a:ext>
              </a:extLst>
            </p:cNvPr>
            <p:cNvGrpSpPr/>
            <p:nvPr/>
          </p:nvGrpSpPr>
          <p:grpSpPr>
            <a:xfrm>
              <a:off x="0" y="-2"/>
              <a:ext cx="17708409" cy="2285416"/>
              <a:chOff x="0" y="-1"/>
              <a:chExt cx="17708408" cy="2285414"/>
            </a:xfrm>
          </p:grpSpPr>
          <p:sp>
            <p:nvSpPr>
              <p:cNvPr id="29" name="Rectangle">
                <a:extLst>
                  <a:ext uri="{FF2B5EF4-FFF2-40B4-BE49-F238E27FC236}">
                    <a16:creationId xmlns:a16="http://schemas.microsoft.com/office/drawing/2014/main" id="{45E50E35-0138-4E49-BB99-3276C014A4A5}"/>
                  </a:ext>
                </a:extLst>
              </p:cNvPr>
              <p:cNvSpPr/>
              <p:nvPr/>
            </p:nvSpPr>
            <p:spPr>
              <a:xfrm>
                <a:off x="0" y="-1"/>
                <a:ext cx="17708408" cy="2285414"/>
              </a:xfrm>
              <a:prstGeom prst="rect">
                <a:avLst/>
              </a:prstGeom>
              <a:solidFill>
                <a:srgbClr val="FEFFFF"/>
              </a:solidFill>
              <a:ln w="12700" cap="flat">
                <a:noFill/>
                <a:miter lim="400000"/>
              </a:ln>
              <a:effectLst>
                <a:outerShdw blurRad="1270000" dist="508000" dir="5400000" rotWithShape="0">
                  <a:srgbClr val="000000">
                    <a:alpha val="30000"/>
                  </a:srgbClr>
                </a:outerShdw>
              </a:effectLst>
            </p:spPr>
            <p:txBody>
              <a:bodyPr wrap="square" lIns="91439" tIns="91439" rIns="91439" bIns="91439" numCol="1" anchor="ctr">
                <a:noAutofit/>
              </a:bodyPr>
              <a:lstStyle/>
              <a:p>
                <a:pPr algn="l" defTabSz="1828660">
                  <a:lnSpc>
                    <a:spcPct val="130000"/>
                  </a:lnSpc>
                  <a:spcBef>
                    <a:spcPts val="2000"/>
                  </a:spcBef>
                  <a:defRPr sz="3600" b="0">
                    <a:solidFill>
                      <a:srgbClr val="F7F7F7"/>
                    </a:solidFill>
                    <a:latin typeface="Open Sans"/>
                    <a:ea typeface="Open Sans"/>
                    <a:cs typeface="Open Sans"/>
                    <a:sym typeface="Open Sans"/>
                  </a:defRPr>
                </a:pPr>
                <a:endParaRPr/>
              </a:p>
            </p:txBody>
          </p:sp>
          <p:sp>
            <p:nvSpPr>
              <p:cNvPr id="30" name="cazuri noi înregistrate astăzi">
                <a:extLst>
                  <a:ext uri="{FF2B5EF4-FFF2-40B4-BE49-F238E27FC236}">
                    <a16:creationId xmlns:a16="http://schemas.microsoft.com/office/drawing/2014/main" id="{797EAA35-7A07-451C-95DF-8B73AB11BD0F}"/>
                  </a:ext>
                </a:extLst>
              </p:cNvPr>
              <p:cNvSpPr/>
              <p:nvPr/>
            </p:nvSpPr>
            <p:spPr>
              <a:xfrm>
                <a:off x="6731593" y="742598"/>
                <a:ext cx="10752128" cy="80021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extrusionOk="0">
                    <a:moveTo>
                      <a:pt x="0" y="0"/>
                    </a:moveTo>
                    <a:lnTo>
                      <a:pt x="21600" y="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</a:ext>
              </a:extLst>
            </p:spPr>
            <p:txBody>
              <a:bodyPr wrap="square" lIns="91439" tIns="91439" rIns="91439" bIns="91439" numCol="1" anchor="ctr">
                <a:spAutoFit/>
              </a:bodyPr>
              <a:lstStyle>
                <a:lvl1pPr algn="l" defTabSz="1828660">
                  <a:defRPr sz="5700" b="0">
                    <a:latin typeface="Open Sans"/>
                    <a:ea typeface="Open Sans"/>
                    <a:cs typeface="Open Sans"/>
                    <a:sym typeface="Open Sans"/>
                  </a:defRPr>
                </a:lvl1pPr>
              </a:lstStyle>
              <a:p>
                <a:r>
                  <a:rPr lang="ro-RO" sz="4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Angajați investigați în ultimele 7 zile</a:t>
                </a:r>
                <a:endParaRPr sz="4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26" name="Rectangle 5">
              <a:extLst>
                <a:ext uri="{FF2B5EF4-FFF2-40B4-BE49-F238E27FC236}">
                  <a16:creationId xmlns:a16="http://schemas.microsoft.com/office/drawing/2014/main" id="{DC4672D5-6216-4174-A7D0-471E5627F1C8}"/>
                </a:ext>
              </a:extLst>
            </p:cNvPr>
            <p:cNvGrpSpPr/>
            <p:nvPr/>
          </p:nvGrpSpPr>
          <p:grpSpPr>
            <a:xfrm>
              <a:off x="0" y="3010"/>
              <a:ext cx="6088441" cy="2282404"/>
              <a:chOff x="-1" y="-1"/>
              <a:chExt cx="6088440" cy="2282402"/>
            </a:xfrm>
          </p:grpSpPr>
          <p:sp>
            <p:nvSpPr>
              <p:cNvPr id="27" name="Rectangle">
                <a:extLst>
                  <a:ext uri="{FF2B5EF4-FFF2-40B4-BE49-F238E27FC236}">
                    <a16:creationId xmlns:a16="http://schemas.microsoft.com/office/drawing/2014/main" id="{6CFFF804-F494-4B93-9746-8A16BC10C36D}"/>
                  </a:ext>
                </a:extLst>
              </p:cNvPr>
              <p:cNvSpPr/>
              <p:nvPr/>
            </p:nvSpPr>
            <p:spPr>
              <a:xfrm>
                <a:off x="-1" y="-1"/>
                <a:ext cx="6088440" cy="2282402"/>
              </a:xfrm>
              <a:prstGeom prst="rect">
                <a:avLst/>
              </a:prstGeom>
              <a:solidFill>
                <a:srgbClr val="1D46F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91439" tIns="91439" rIns="91439" bIns="91439" numCol="1" anchor="ctr">
                <a:noAutofit/>
              </a:bodyPr>
              <a:lstStyle/>
              <a:p>
                <a:pPr algn="l" defTabSz="1828660">
                  <a:defRPr sz="3600" b="0">
                    <a:solidFill>
                      <a:srgbClr val="F7F7F7"/>
                    </a:solidFill>
                    <a:latin typeface="Open Sans"/>
                    <a:ea typeface="Open Sans"/>
                    <a:cs typeface="Open Sans"/>
                    <a:sym typeface="Open Sans"/>
                  </a:defRPr>
                </a:pPr>
                <a:endParaRPr dirty="0"/>
              </a:p>
            </p:txBody>
          </p:sp>
          <p:sp>
            <p:nvSpPr>
              <p:cNvPr id="28" name="+156">
                <a:extLst>
                  <a:ext uri="{FF2B5EF4-FFF2-40B4-BE49-F238E27FC236}">
                    <a16:creationId xmlns:a16="http://schemas.microsoft.com/office/drawing/2014/main" id="{C9CC88DF-60F2-43EB-95D5-8C85D1318081}"/>
                  </a:ext>
                </a:extLst>
              </p:cNvPr>
              <p:cNvSpPr/>
              <p:nvPr/>
            </p:nvSpPr>
            <p:spPr>
              <a:xfrm>
                <a:off x="484560" y="511762"/>
                <a:ext cx="5512438" cy="125887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extrusionOk="0">
                    <a:moveTo>
                      <a:pt x="0" y="0"/>
                    </a:moveTo>
                    <a:lnTo>
                      <a:pt x="21600" y="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</a:ext>
              </a:extLst>
            </p:spPr>
            <p:txBody>
              <a:bodyPr wrap="square" lIns="91439" tIns="91439" rIns="91439" bIns="91439" numCol="1" anchor="ctr">
                <a:spAutoFit/>
              </a:bodyPr>
              <a:lstStyle>
                <a:lvl1pPr algn="l" defTabSz="1828660">
                  <a:defRPr sz="9500" b="0">
                    <a:solidFill>
                      <a:srgbClr val="F7F7F7"/>
                    </a:solidFill>
                    <a:latin typeface="Open Sans"/>
                    <a:ea typeface="Open Sans"/>
                    <a:cs typeface="Open Sans"/>
                    <a:sym typeface="Open Sans"/>
                  </a:defRPr>
                </a:lvl1pPr>
              </a:lstStyle>
              <a:p>
                <a:r>
                  <a:rPr lang="ro-MD" sz="6600" b="1" dirty="0">
                    <a:solidFill>
                      <a:schemeClr val="bg1"/>
                    </a:solidFill>
                  </a:rPr>
                  <a:t>823</a:t>
                </a:r>
                <a:endParaRPr sz="6600" b="1" dirty="0">
                  <a:solidFill>
                    <a:srgbClr val="FF0000"/>
                  </a:solidFill>
                </a:endParaRPr>
              </a:p>
            </p:txBody>
          </p:sp>
        </p:grpSp>
      </p:grpSp>
      <p:grpSp>
        <p:nvGrpSpPr>
          <p:cNvPr id="31" name="Group 8">
            <a:extLst>
              <a:ext uri="{FF2B5EF4-FFF2-40B4-BE49-F238E27FC236}">
                <a16:creationId xmlns:a16="http://schemas.microsoft.com/office/drawing/2014/main" id="{6780EE86-4681-4522-BD0F-8B33C6DC5E30}"/>
              </a:ext>
            </a:extLst>
          </p:cNvPr>
          <p:cNvGrpSpPr/>
          <p:nvPr/>
        </p:nvGrpSpPr>
        <p:grpSpPr>
          <a:xfrm>
            <a:off x="4050552" y="10982611"/>
            <a:ext cx="17708410" cy="2196676"/>
            <a:chOff x="0" y="-2"/>
            <a:chExt cx="17708409" cy="2285416"/>
          </a:xfrm>
        </p:grpSpPr>
        <p:grpSp>
          <p:nvGrpSpPr>
            <p:cNvPr id="32" name="Rectangle 4">
              <a:extLst>
                <a:ext uri="{FF2B5EF4-FFF2-40B4-BE49-F238E27FC236}">
                  <a16:creationId xmlns:a16="http://schemas.microsoft.com/office/drawing/2014/main" id="{117AE596-2AB1-4C9C-9F70-66EBDCCDCED7}"/>
                </a:ext>
              </a:extLst>
            </p:cNvPr>
            <p:cNvGrpSpPr/>
            <p:nvPr/>
          </p:nvGrpSpPr>
          <p:grpSpPr>
            <a:xfrm>
              <a:off x="0" y="-2"/>
              <a:ext cx="17708409" cy="2285416"/>
              <a:chOff x="0" y="-1"/>
              <a:chExt cx="17708408" cy="2285414"/>
            </a:xfrm>
          </p:grpSpPr>
          <p:sp>
            <p:nvSpPr>
              <p:cNvPr id="36" name="Rectangle">
                <a:extLst>
                  <a:ext uri="{FF2B5EF4-FFF2-40B4-BE49-F238E27FC236}">
                    <a16:creationId xmlns:a16="http://schemas.microsoft.com/office/drawing/2014/main" id="{B6A059F7-1207-452E-B715-265AD9714F1A}"/>
                  </a:ext>
                </a:extLst>
              </p:cNvPr>
              <p:cNvSpPr/>
              <p:nvPr/>
            </p:nvSpPr>
            <p:spPr>
              <a:xfrm>
                <a:off x="0" y="-1"/>
                <a:ext cx="17708408" cy="2285414"/>
              </a:xfrm>
              <a:prstGeom prst="rect">
                <a:avLst/>
              </a:prstGeom>
              <a:solidFill>
                <a:srgbClr val="FEFFFF"/>
              </a:solidFill>
              <a:ln w="12700" cap="flat">
                <a:noFill/>
                <a:miter lim="400000"/>
              </a:ln>
              <a:effectLst>
                <a:outerShdw blurRad="1270000" dist="508000" dir="5400000" rotWithShape="0">
                  <a:srgbClr val="000000">
                    <a:alpha val="30000"/>
                  </a:srgbClr>
                </a:outerShdw>
              </a:effectLst>
            </p:spPr>
            <p:txBody>
              <a:bodyPr wrap="square" lIns="91439" tIns="91439" rIns="91439" bIns="91439" numCol="1" anchor="ctr">
                <a:noAutofit/>
              </a:bodyPr>
              <a:lstStyle/>
              <a:p>
                <a:pPr algn="l" defTabSz="1828660">
                  <a:lnSpc>
                    <a:spcPct val="130000"/>
                  </a:lnSpc>
                  <a:spcBef>
                    <a:spcPts val="2000"/>
                  </a:spcBef>
                  <a:defRPr sz="3600" b="0">
                    <a:solidFill>
                      <a:srgbClr val="F7F7F7"/>
                    </a:solidFill>
                    <a:latin typeface="Open Sans"/>
                    <a:ea typeface="Open Sans"/>
                    <a:cs typeface="Open Sans"/>
                    <a:sym typeface="Open Sans"/>
                  </a:defRPr>
                </a:pPr>
                <a:endParaRPr/>
              </a:p>
            </p:txBody>
          </p:sp>
          <p:sp>
            <p:nvSpPr>
              <p:cNvPr id="37" name="cazuri noi înregistrate astăzi">
                <a:extLst>
                  <a:ext uri="{FF2B5EF4-FFF2-40B4-BE49-F238E27FC236}">
                    <a16:creationId xmlns:a16="http://schemas.microsoft.com/office/drawing/2014/main" id="{D7137698-F937-4BEC-B5BD-3259D7F990EF}"/>
                  </a:ext>
                </a:extLst>
              </p:cNvPr>
              <p:cNvSpPr/>
              <p:nvPr/>
            </p:nvSpPr>
            <p:spPr>
              <a:xfrm>
                <a:off x="6731593" y="742597"/>
                <a:ext cx="10752128" cy="80021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extrusionOk="0">
                    <a:moveTo>
                      <a:pt x="0" y="0"/>
                    </a:moveTo>
                    <a:lnTo>
                      <a:pt x="21600" y="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</a:ext>
              </a:extLst>
            </p:spPr>
            <p:txBody>
              <a:bodyPr wrap="square" lIns="91439" tIns="91439" rIns="91439" bIns="91439" numCol="1" anchor="ctr">
                <a:spAutoFit/>
              </a:bodyPr>
              <a:lstStyle>
                <a:lvl1pPr algn="l" defTabSz="1828660">
                  <a:defRPr sz="5700" b="0">
                    <a:latin typeface="Open Sans"/>
                    <a:ea typeface="Open Sans"/>
                    <a:cs typeface="Open Sans"/>
                    <a:sym typeface="Open Sans"/>
                  </a:defRPr>
                </a:lvl1pPr>
              </a:lstStyle>
              <a:p>
                <a:r>
                  <a:rPr lang="ro-RO" sz="4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Angajați investigați pozitiv în ultimele 7 zile</a:t>
                </a:r>
                <a:endParaRPr sz="4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33" name="Rectangle 5">
              <a:extLst>
                <a:ext uri="{FF2B5EF4-FFF2-40B4-BE49-F238E27FC236}">
                  <a16:creationId xmlns:a16="http://schemas.microsoft.com/office/drawing/2014/main" id="{0CF8EC63-FFFC-472C-B2BD-5590E6A912F7}"/>
                </a:ext>
              </a:extLst>
            </p:cNvPr>
            <p:cNvGrpSpPr/>
            <p:nvPr/>
          </p:nvGrpSpPr>
          <p:grpSpPr>
            <a:xfrm>
              <a:off x="0" y="3010"/>
              <a:ext cx="6088441" cy="2282404"/>
              <a:chOff x="-1" y="-1"/>
              <a:chExt cx="6088440" cy="2282402"/>
            </a:xfrm>
          </p:grpSpPr>
          <p:sp>
            <p:nvSpPr>
              <p:cNvPr id="34" name="Rectangle">
                <a:extLst>
                  <a:ext uri="{FF2B5EF4-FFF2-40B4-BE49-F238E27FC236}">
                    <a16:creationId xmlns:a16="http://schemas.microsoft.com/office/drawing/2014/main" id="{958E9109-361D-4263-9185-76310C97151F}"/>
                  </a:ext>
                </a:extLst>
              </p:cNvPr>
              <p:cNvSpPr/>
              <p:nvPr/>
            </p:nvSpPr>
            <p:spPr>
              <a:xfrm>
                <a:off x="-1" y="-1"/>
                <a:ext cx="6088440" cy="2282402"/>
              </a:xfrm>
              <a:prstGeom prst="rect">
                <a:avLst/>
              </a:prstGeom>
              <a:solidFill>
                <a:srgbClr val="1D46F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91439" tIns="91439" rIns="91439" bIns="91439" numCol="1" anchor="ctr">
                <a:noAutofit/>
              </a:bodyPr>
              <a:lstStyle/>
              <a:p>
                <a:pPr algn="l" defTabSz="1828660">
                  <a:defRPr sz="3600" b="0">
                    <a:solidFill>
                      <a:srgbClr val="F7F7F7"/>
                    </a:solidFill>
                    <a:latin typeface="Open Sans"/>
                    <a:ea typeface="Open Sans"/>
                    <a:cs typeface="Open Sans"/>
                    <a:sym typeface="Open Sans"/>
                  </a:defRPr>
                </a:pPr>
                <a:endParaRPr dirty="0"/>
              </a:p>
            </p:txBody>
          </p:sp>
          <p:sp>
            <p:nvSpPr>
              <p:cNvPr id="35" name="+156">
                <a:extLst>
                  <a:ext uri="{FF2B5EF4-FFF2-40B4-BE49-F238E27FC236}">
                    <a16:creationId xmlns:a16="http://schemas.microsoft.com/office/drawing/2014/main" id="{A46A42A0-D3BB-4EA0-962C-9DAA8486E78F}"/>
                  </a:ext>
                </a:extLst>
              </p:cNvPr>
              <p:cNvSpPr/>
              <p:nvPr/>
            </p:nvSpPr>
            <p:spPr>
              <a:xfrm>
                <a:off x="484560" y="511762"/>
                <a:ext cx="5512438" cy="125887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extrusionOk="0">
                    <a:moveTo>
                      <a:pt x="0" y="0"/>
                    </a:moveTo>
                    <a:lnTo>
                      <a:pt x="21600" y="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</a:ext>
              </a:extLst>
            </p:spPr>
            <p:txBody>
              <a:bodyPr wrap="square" lIns="91439" tIns="91439" rIns="91439" bIns="91439" numCol="1" anchor="ctr">
                <a:spAutoFit/>
              </a:bodyPr>
              <a:lstStyle>
                <a:lvl1pPr algn="l" defTabSz="1828660">
                  <a:defRPr sz="9500" b="0">
                    <a:solidFill>
                      <a:srgbClr val="F7F7F7"/>
                    </a:solidFill>
                    <a:latin typeface="Open Sans"/>
                    <a:ea typeface="Open Sans"/>
                    <a:cs typeface="Open Sans"/>
                    <a:sym typeface="Open Sans"/>
                  </a:defRPr>
                </a:lvl1pPr>
              </a:lstStyle>
              <a:p>
                <a:r>
                  <a:rPr kumimoji="0" lang="ro-MD" sz="6600" b="1" i="0" u="none" strike="noStrike" kern="0" cap="none" spc="0" normalizeH="0" baseline="0" noProof="0" dirty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Helvetica Neue"/>
                    <a:sym typeface="Helvetica Neue"/>
                  </a:rPr>
                  <a:t>435</a:t>
                </a:r>
                <a:r>
                  <a:rPr kumimoji="0" lang="ro-MD" sz="66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Helvetica Neue"/>
                    <a:sym typeface="Helvetica Neue"/>
                  </a:rPr>
                  <a:t> </a:t>
                </a:r>
                <a:endParaRPr sz="6600" b="1" dirty="0">
                  <a:solidFill>
                    <a:srgbClr val="00B17E"/>
                  </a:solidFill>
                </a:endParaRPr>
              </a:p>
            </p:txBody>
          </p:sp>
        </p:grpSp>
      </p:grpSp>
      <p:grpSp>
        <p:nvGrpSpPr>
          <p:cNvPr id="38" name="Group 8">
            <a:extLst>
              <a:ext uri="{FF2B5EF4-FFF2-40B4-BE49-F238E27FC236}">
                <a16:creationId xmlns:a16="http://schemas.microsoft.com/office/drawing/2014/main" id="{46CCCD9D-BC51-4673-8079-1E074A8E9199}"/>
              </a:ext>
            </a:extLst>
          </p:cNvPr>
          <p:cNvGrpSpPr/>
          <p:nvPr/>
        </p:nvGrpSpPr>
        <p:grpSpPr>
          <a:xfrm>
            <a:off x="4075362" y="5906333"/>
            <a:ext cx="17708410" cy="1976348"/>
            <a:chOff x="0" y="-2"/>
            <a:chExt cx="17708409" cy="2285416"/>
          </a:xfrm>
        </p:grpSpPr>
        <p:grpSp>
          <p:nvGrpSpPr>
            <p:cNvPr id="39" name="Rectangle 4">
              <a:extLst>
                <a:ext uri="{FF2B5EF4-FFF2-40B4-BE49-F238E27FC236}">
                  <a16:creationId xmlns:a16="http://schemas.microsoft.com/office/drawing/2014/main" id="{09CE44F2-A020-4ABF-8C92-0048357608EB}"/>
                </a:ext>
              </a:extLst>
            </p:cNvPr>
            <p:cNvGrpSpPr/>
            <p:nvPr/>
          </p:nvGrpSpPr>
          <p:grpSpPr>
            <a:xfrm>
              <a:off x="0" y="-2"/>
              <a:ext cx="17708409" cy="2285416"/>
              <a:chOff x="0" y="-1"/>
              <a:chExt cx="17708408" cy="2285414"/>
            </a:xfrm>
          </p:grpSpPr>
          <p:sp>
            <p:nvSpPr>
              <p:cNvPr id="43" name="Rectangle">
                <a:extLst>
                  <a:ext uri="{FF2B5EF4-FFF2-40B4-BE49-F238E27FC236}">
                    <a16:creationId xmlns:a16="http://schemas.microsoft.com/office/drawing/2014/main" id="{43B0157C-AC27-4216-A215-9B97636BA2E8}"/>
                  </a:ext>
                </a:extLst>
              </p:cNvPr>
              <p:cNvSpPr/>
              <p:nvPr/>
            </p:nvSpPr>
            <p:spPr>
              <a:xfrm>
                <a:off x="0" y="-1"/>
                <a:ext cx="17708408" cy="2285414"/>
              </a:xfrm>
              <a:prstGeom prst="rect">
                <a:avLst/>
              </a:prstGeom>
              <a:solidFill>
                <a:srgbClr val="FEFFFF"/>
              </a:solidFill>
              <a:ln w="12700" cap="flat">
                <a:noFill/>
                <a:miter lim="400000"/>
              </a:ln>
              <a:effectLst>
                <a:outerShdw blurRad="1270000" dist="508000" dir="5400000" rotWithShape="0">
                  <a:srgbClr val="000000">
                    <a:alpha val="30000"/>
                  </a:srgbClr>
                </a:outerShdw>
              </a:effectLst>
            </p:spPr>
            <p:txBody>
              <a:bodyPr wrap="square" lIns="91439" tIns="91439" rIns="91439" bIns="91439" numCol="1" anchor="ctr">
                <a:noAutofit/>
              </a:bodyPr>
              <a:lstStyle/>
              <a:p>
                <a:pPr algn="l" defTabSz="1828660">
                  <a:lnSpc>
                    <a:spcPct val="130000"/>
                  </a:lnSpc>
                  <a:spcBef>
                    <a:spcPts val="2000"/>
                  </a:spcBef>
                  <a:defRPr sz="3600" b="0">
                    <a:solidFill>
                      <a:srgbClr val="F7F7F7"/>
                    </a:solidFill>
                    <a:latin typeface="Open Sans"/>
                    <a:ea typeface="Open Sans"/>
                    <a:cs typeface="Open Sans"/>
                    <a:sym typeface="Open Sans"/>
                  </a:defRPr>
                </a:pPr>
                <a:endParaRPr/>
              </a:p>
            </p:txBody>
          </p:sp>
          <p:sp>
            <p:nvSpPr>
              <p:cNvPr id="44" name="cazuri noi înregistrate astăzi">
                <a:extLst>
                  <a:ext uri="{FF2B5EF4-FFF2-40B4-BE49-F238E27FC236}">
                    <a16:creationId xmlns:a16="http://schemas.microsoft.com/office/drawing/2014/main" id="{32E82C2F-2284-4659-96FF-DBF27A360676}"/>
                  </a:ext>
                </a:extLst>
              </p:cNvPr>
              <p:cNvSpPr/>
              <p:nvPr/>
            </p:nvSpPr>
            <p:spPr>
              <a:xfrm>
                <a:off x="6731593" y="733832"/>
                <a:ext cx="10752128" cy="81774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extrusionOk="0">
                    <a:moveTo>
                      <a:pt x="0" y="0"/>
                    </a:moveTo>
                    <a:lnTo>
                      <a:pt x="21600" y="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</a:ext>
              </a:extLst>
            </p:spPr>
            <p:txBody>
              <a:bodyPr wrap="square" lIns="91439" tIns="91439" rIns="91439" bIns="91439" numCol="1" anchor="ctr">
                <a:spAutoFit/>
              </a:bodyPr>
              <a:lstStyle>
                <a:lvl1pPr algn="l" defTabSz="1828660">
                  <a:defRPr sz="5700" b="0">
                    <a:latin typeface="Open Sans"/>
                    <a:ea typeface="Open Sans"/>
                    <a:cs typeface="Open Sans"/>
                    <a:sym typeface="Open Sans"/>
                  </a:defRPr>
                </a:lvl1pPr>
              </a:lstStyle>
              <a:p>
                <a:r>
                  <a:rPr lang="ro-RO" sz="4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Angajați testați pozitiv</a:t>
                </a:r>
              </a:p>
            </p:txBody>
          </p:sp>
        </p:grpSp>
        <p:grpSp>
          <p:nvGrpSpPr>
            <p:cNvPr id="40" name="Rectangle 5">
              <a:extLst>
                <a:ext uri="{FF2B5EF4-FFF2-40B4-BE49-F238E27FC236}">
                  <a16:creationId xmlns:a16="http://schemas.microsoft.com/office/drawing/2014/main" id="{E1499D20-FF3A-4524-A1CF-0BB83AF5FB20}"/>
                </a:ext>
              </a:extLst>
            </p:cNvPr>
            <p:cNvGrpSpPr/>
            <p:nvPr/>
          </p:nvGrpSpPr>
          <p:grpSpPr>
            <a:xfrm>
              <a:off x="0" y="3010"/>
              <a:ext cx="6088441" cy="2282404"/>
              <a:chOff x="-1" y="-1"/>
              <a:chExt cx="6088440" cy="2282402"/>
            </a:xfrm>
          </p:grpSpPr>
          <p:sp>
            <p:nvSpPr>
              <p:cNvPr id="41" name="Rectangle">
                <a:extLst>
                  <a:ext uri="{FF2B5EF4-FFF2-40B4-BE49-F238E27FC236}">
                    <a16:creationId xmlns:a16="http://schemas.microsoft.com/office/drawing/2014/main" id="{A15FDE22-3922-4EC8-A157-15A649BF0203}"/>
                  </a:ext>
                </a:extLst>
              </p:cNvPr>
              <p:cNvSpPr/>
              <p:nvPr/>
            </p:nvSpPr>
            <p:spPr>
              <a:xfrm>
                <a:off x="-1" y="-1"/>
                <a:ext cx="6088440" cy="2282402"/>
              </a:xfrm>
              <a:prstGeom prst="rect">
                <a:avLst/>
              </a:prstGeom>
              <a:solidFill>
                <a:srgbClr val="1D46F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91439" tIns="91439" rIns="91439" bIns="91439" numCol="1" anchor="ctr">
                <a:noAutofit/>
              </a:bodyPr>
              <a:lstStyle/>
              <a:p>
                <a:pPr algn="l" defTabSz="1828660">
                  <a:defRPr sz="3600" b="0">
                    <a:solidFill>
                      <a:srgbClr val="F7F7F7"/>
                    </a:solidFill>
                    <a:latin typeface="Open Sans"/>
                    <a:ea typeface="Open Sans"/>
                    <a:cs typeface="Open Sans"/>
                    <a:sym typeface="Open Sans"/>
                  </a:defRPr>
                </a:pPr>
                <a:endParaRPr dirty="0"/>
              </a:p>
            </p:txBody>
          </p:sp>
          <p:sp>
            <p:nvSpPr>
              <p:cNvPr id="42" name="+156">
                <a:extLst>
                  <a:ext uri="{FF2B5EF4-FFF2-40B4-BE49-F238E27FC236}">
                    <a16:creationId xmlns:a16="http://schemas.microsoft.com/office/drawing/2014/main" id="{A8ECA64F-AB2C-4646-A314-F37DD7C9FA19}"/>
                  </a:ext>
                </a:extLst>
              </p:cNvPr>
              <p:cNvSpPr/>
              <p:nvPr/>
            </p:nvSpPr>
            <p:spPr>
              <a:xfrm>
                <a:off x="484560" y="447180"/>
                <a:ext cx="5512438" cy="138803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extrusionOk="0">
                    <a:moveTo>
                      <a:pt x="0" y="0"/>
                    </a:moveTo>
                    <a:lnTo>
                      <a:pt x="21600" y="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</a:ext>
              </a:extLst>
            </p:spPr>
            <p:txBody>
              <a:bodyPr wrap="square" lIns="91439" tIns="91439" rIns="91439" bIns="91439" numCol="1" anchor="ctr">
                <a:spAutoFit/>
              </a:bodyPr>
              <a:lstStyle>
                <a:lvl1pPr algn="l" defTabSz="1828660">
                  <a:defRPr sz="9500" b="0">
                    <a:solidFill>
                      <a:srgbClr val="F7F7F7"/>
                    </a:solidFill>
                    <a:latin typeface="Open Sans"/>
                    <a:ea typeface="Open Sans"/>
                    <a:cs typeface="Open Sans"/>
                    <a:sym typeface="Open Sans"/>
                  </a:defRPr>
                </a:lvl1pPr>
              </a:lstStyle>
              <a:p>
                <a:r>
                  <a:rPr lang="ro-MD" sz="6600" b="1" dirty="0">
                    <a:solidFill>
                      <a:schemeClr val="bg1"/>
                    </a:solidFill>
                  </a:rPr>
                  <a:t>23.877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235322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" name="Group 32"/>
          <p:cNvGrpSpPr/>
          <p:nvPr/>
        </p:nvGrpSpPr>
        <p:grpSpPr>
          <a:xfrm>
            <a:off x="1044197" y="7010475"/>
            <a:ext cx="4672540" cy="4887835"/>
            <a:chOff x="1814072" y="3437888"/>
            <a:chExt cx="2325277" cy="2495551"/>
          </a:xfrm>
          <a:solidFill>
            <a:srgbClr val="F7F7F7"/>
          </a:solidFill>
          <a:effectLst>
            <a:outerShdw blurRad="762000" dist="254000" dir="5400000" algn="t" rotWithShape="0">
              <a:prstClr val="black">
                <a:alpha val="30000"/>
              </a:prstClr>
            </a:outerShdw>
          </a:effectLst>
        </p:grpSpPr>
        <p:sp>
          <p:nvSpPr>
            <p:cNvPr id="34" name="Rectangle 33"/>
            <p:cNvSpPr/>
            <p:nvPr/>
          </p:nvSpPr>
          <p:spPr>
            <a:xfrm>
              <a:off x="1814072" y="3437888"/>
              <a:ext cx="2325277" cy="249555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503998" tIns="648000" rIns="360000" bIns="792000" rtlCol="0" anchor="b"/>
            <a:lstStyle/>
            <a:p>
              <a:pPr>
                <a:lnSpc>
                  <a:spcPct val="130000"/>
                </a:lnSpc>
                <a:spcBef>
                  <a:spcPts val="2000"/>
                </a:spcBef>
              </a:pPr>
              <a:r>
                <a:rPr lang="ro-RO" sz="4000" b="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Medici</a:t>
              </a:r>
              <a:endParaRPr lang="en-US" sz="20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5" name="Rectangle 34"/>
            <p:cNvSpPr/>
            <p:nvPr/>
          </p:nvSpPr>
          <p:spPr>
            <a:xfrm flipV="1">
              <a:off x="1814072" y="3437888"/>
              <a:ext cx="2325277" cy="51632"/>
            </a:xfrm>
            <a:prstGeom prst="rect">
              <a:avLst/>
            </a:prstGeom>
            <a:solidFill>
              <a:srgbClr val="1D46F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503998" tIns="648000" rIns="360000" rtlCol="0" anchor="t"/>
            <a:lstStyle/>
            <a:p>
              <a:pPr>
                <a:lnSpc>
                  <a:spcPct val="130000"/>
                </a:lnSpc>
                <a:spcBef>
                  <a:spcPts val="2000"/>
                </a:spcBef>
              </a:pPr>
              <a:endParaRPr lang="en-US" sz="2000" dirty="0">
                <a:solidFill>
                  <a:schemeClr val="tx1">
                    <a:alpha val="70000"/>
                  </a:schemeClr>
                </a:solidFill>
              </a:endParaRPr>
            </a:p>
          </p:txBody>
        </p:sp>
      </p:grpSp>
      <p:grpSp>
        <p:nvGrpSpPr>
          <p:cNvPr id="22" name="Group 32">
            <a:extLst>
              <a:ext uri="{FF2B5EF4-FFF2-40B4-BE49-F238E27FC236}">
                <a16:creationId xmlns:a16="http://schemas.microsoft.com/office/drawing/2014/main" id="{6095E445-0BB6-4494-8C94-A007C15B3F72}"/>
              </a:ext>
            </a:extLst>
          </p:cNvPr>
          <p:cNvGrpSpPr/>
          <p:nvPr/>
        </p:nvGrpSpPr>
        <p:grpSpPr>
          <a:xfrm>
            <a:off x="6765483" y="7061038"/>
            <a:ext cx="4657592" cy="4991102"/>
            <a:chOff x="1621034" y="3437888"/>
            <a:chExt cx="2328796" cy="2495551"/>
          </a:xfrm>
          <a:solidFill>
            <a:srgbClr val="F7F7F7"/>
          </a:solidFill>
          <a:effectLst>
            <a:outerShdw blurRad="762000" dist="254000" dir="5400000" algn="t" rotWithShape="0">
              <a:prstClr val="black">
                <a:alpha val="30000"/>
              </a:prstClr>
            </a:outerShdw>
          </a:effectLst>
        </p:grpSpPr>
        <p:sp>
          <p:nvSpPr>
            <p:cNvPr id="24" name="Rectangle 33">
              <a:extLst>
                <a:ext uri="{FF2B5EF4-FFF2-40B4-BE49-F238E27FC236}">
                  <a16:creationId xmlns:a16="http://schemas.microsoft.com/office/drawing/2014/main" id="{BD8FA53E-4B1A-407A-8EB3-5F41AF83D9A3}"/>
                </a:ext>
              </a:extLst>
            </p:cNvPr>
            <p:cNvSpPr/>
            <p:nvPr/>
          </p:nvSpPr>
          <p:spPr>
            <a:xfrm>
              <a:off x="1623189" y="3437888"/>
              <a:ext cx="2325277" cy="249555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503998" tIns="648000" rIns="360000" bIns="792000" rtlCol="0" anchor="b"/>
            <a:lstStyle/>
            <a:p>
              <a:pPr>
                <a:lnSpc>
                  <a:spcPct val="130000"/>
                </a:lnSpc>
                <a:spcBef>
                  <a:spcPts val="2000"/>
                </a:spcBef>
              </a:pPr>
              <a:r>
                <a:rPr lang="ro-RO" sz="4000" b="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Asistenți medicali</a:t>
              </a:r>
              <a:endParaRPr lang="en-US" sz="40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5" name="Rectangle 34">
              <a:extLst>
                <a:ext uri="{FF2B5EF4-FFF2-40B4-BE49-F238E27FC236}">
                  <a16:creationId xmlns:a16="http://schemas.microsoft.com/office/drawing/2014/main" id="{DCA391C3-BF55-4FAA-BF7A-0D89C4718B4A}"/>
                </a:ext>
              </a:extLst>
            </p:cNvPr>
            <p:cNvSpPr/>
            <p:nvPr/>
          </p:nvSpPr>
          <p:spPr>
            <a:xfrm flipV="1">
              <a:off x="1621034" y="3437888"/>
              <a:ext cx="2328796" cy="51632"/>
            </a:xfrm>
            <a:prstGeom prst="rect">
              <a:avLst/>
            </a:prstGeom>
            <a:solidFill>
              <a:srgbClr val="1D46F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503998" tIns="648000" rIns="360000" rtlCol="0" anchor="t"/>
            <a:lstStyle/>
            <a:p>
              <a:pPr>
                <a:lnSpc>
                  <a:spcPct val="130000"/>
                </a:lnSpc>
                <a:spcBef>
                  <a:spcPts val="2000"/>
                </a:spcBef>
              </a:pPr>
              <a:endParaRPr lang="en-US" sz="2000" dirty="0">
                <a:solidFill>
                  <a:schemeClr val="tx1">
                    <a:alpha val="70000"/>
                  </a:schemeClr>
                </a:solidFill>
              </a:endParaRPr>
            </a:p>
          </p:txBody>
        </p:sp>
      </p:grpSp>
      <p:grpSp>
        <p:nvGrpSpPr>
          <p:cNvPr id="62" name="Group 32">
            <a:extLst>
              <a:ext uri="{FF2B5EF4-FFF2-40B4-BE49-F238E27FC236}">
                <a16:creationId xmlns:a16="http://schemas.microsoft.com/office/drawing/2014/main" id="{AFEE9A52-7112-41A1-81A9-0655D62884C8}"/>
              </a:ext>
            </a:extLst>
          </p:cNvPr>
          <p:cNvGrpSpPr/>
          <p:nvPr/>
        </p:nvGrpSpPr>
        <p:grpSpPr>
          <a:xfrm>
            <a:off x="12192000" y="7027380"/>
            <a:ext cx="4650554" cy="5027054"/>
            <a:chOff x="1814072" y="3437888"/>
            <a:chExt cx="2325277" cy="2513527"/>
          </a:xfrm>
          <a:solidFill>
            <a:srgbClr val="F7F7F7"/>
          </a:solidFill>
          <a:effectLst>
            <a:outerShdw blurRad="762000" dist="254000" dir="5400000" algn="t" rotWithShape="0">
              <a:prstClr val="black">
                <a:alpha val="30000"/>
              </a:prstClr>
            </a:outerShdw>
          </a:effectLst>
        </p:grpSpPr>
        <p:sp>
          <p:nvSpPr>
            <p:cNvPr id="63" name="Rectangle 33">
              <a:extLst>
                <a:ext uri="{FF2B5EF4-FFF2-40B4-BE49-F238E27FC236}">
                  <a16:creationId xmlns:a16="http://schemas.microsoft.com/office/drawing/2014/main" id="{ABDE925A-B08A-45D9-B877-B4B86F6886CE}"/>
                </a:ext>
              </a:extLst>
            </p:cNvPr>
            <p:cNvSpPr/>
            <p:nvPr/>
          </p:nvSpPr>
          <p:spPr>
            <a:xfrm>
              <a:off x="1814072" y="3455864"/>
              <a:ext cx="2325277" cy="249555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503998" tIns="648000" rIns="360000" bIns="792000" rtlCol="0" anchor="b"/>
            <a:lstStyle/>
            <a:p>
              <a:pPr>
                <a:lnSpc>
                  <a:spcPct val="130000"/>
                </a:lnSpc>
                <a:spcBef>
                  <a:spcPts val="2000"/>
                </a:spcBef>
              </a:pPr>
              <a:r>
                <a:rPr lang="ro-RO" sz="4000" b="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Infirmieri</a:t>
              </a:r>
              <a:endParaRPr lang="en-US" sz="40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4" name="Rectangle 34">
              <a:extLst>
                <a:ext uri="{FF2B5EF4-FFF2-40B4-BE49-F238E27FC236}">
                  <a16:creationId xmlns:a16="http://schemas.microsoft.com/office/drawing/2014/main" id="{6F5C2865-29C5-4EBD-B920-4A8FA439C25B}"/>
                </a:ext>
              </a:extLst>
            </p:cNvPr>
            <p:cNvSpPr/>
            <p:nvPr/>
          </p:nvSpPr>
          <p:spPr>
            <a:xfrm flipV="1">
              <a:off x="1814072" y="3437888"/>
              <a:ext cx="2325277" cy="5163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503998" tIns="648000" rIns="360000" rtlCol="0" anchor="t"/>
            <a:lstStyle/>
            <a:p>
              <a:pPr>
                <a:lnSpc>
                  <a:spcPct val="130000"/>
                </a:lnSpc>
                <a:spcBef>
                  <a:spcPts val="2000"/>
                </a:spcBef>
              </a:pPr>
              <a:endParaRPr lang="en-US" sz="2000" dirty="0">
                <a:solidFill>
                  <a:schemeClr val="tx1">
                    <a:alpha val="70000"/>
                  </a:schemeClr>
                </a:solidFill>
              </a:endParaRPr>
            </a:p>
          </p:txBody>
        </p:sp>
      </p:grpSp>
      <p:sp>
        <p:nvSpPr>
          <p:cNvPr id="66" name="Title 1">
            <a:extLst>
              <a:ext uri="{FF2B5EF4-FFF2-40B4-BE49-F238E27FC236}">
                <a16:creationId xmlns:a16="http://schemas.microsoft.com/office/drawing/2014/main" id="{DB4C4EF5-DE38-42DD-86C4-576104617B00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0" y="1295431"/>
            <a:ext cx="24384000" cy="738386"/>
          </a:xfrm>
          <a:prstGeom prst="rect">
            <a:avLst/>
          </a:prstGeom>
        </p:spPr>
        <p:txBody>
          <a:bodyPr>
            <a:normAutofit/>
          </a:bodyPr>
          <a:lstStyle>
            <a:lvl1pPr defTabSz="1755490">
              <a:defRPr sz="9600" spc="-266"/>
            </a:lvl1pPr>
          </a:lstStyle>
          <a:p>
            <a:pPr algn="ctr"/>
            <a:r>
              <a:rPr lang="ro-MD" sz="6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Personalul instituțiilor medicale infectat cu </a:t>
            </a:r>
            <a:r>
              <a:rPr lang="ro-MD" sz="6000" b="1" dirty="0">
                <a:solidFill>
                  <a:srgbClr val="1D46F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COVID-19 </a:t>
            </a:r>
            <a:r>
              <a:rPr lang="ro-MD" sz="6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(cumulativ)</a:t>
            </a:r>
          </a:p>
        </p:txBody>
      </p:sp>
      <p:grpSp>
        <p:nvGrpSpPr>
          <p:cNvPr id="67" name="Group 8">
            <a:extLst>
              <a:ext uri="{FF2B5EF4-FFF2-40B4-BE49-F238E27FC236}">
                <a16:creationId xmlns:a16="http://schemas.microsoft.com/office/drawing/2014/main" id="{1726E0C7-6571-4DBF-9173-C01B3EC0BDFF}"/>
              </a:ext>
            </a:extLst>
          </p:cNvPr>
          <p:cNvGrpSpPr/>
          <p:nvPr/>
        </p:nvGrpSpPr>
        <p:grpSpPr>
          <a:xfrm>
            <a:off x="1422400" y="3790811"/>
            <a:ext cx="22256914" cy="1876245"/>
            <a:chOff x="0" y="-2"/>
            <a:chExt cx="17754128" cy="2285416"/>
          </a:xfrm>
        </p:grpSpPr>
        <p:grpSp>
          <p:nvGrpSpPr>
            <p:cNvPr id="68" name="Rectangle 4">
              <a:extLst>
                <a:ext uri="{FF2B5EF4-FFF2-40B4-BE49-F238E27FC236}">
                  <a16:creationId xmlns:a16="http://schemas.microsoft.com/office/drawing/2014/main" id="{21035C47-F8CC-48FB-AE63-86F98FA7DBAE}"/>
                </a:ext>
              </a:extLst>
            </p:cNvPr>
            <p:cNvGrpSpPr/>
            <p:nvPr/>
          </p:nvGrpSpPr>
          <p:grpSpPr>
            <a:xfrm>
              <a:off x="0" y="-2"/>
              <a:ext cx="17754128" cy="2285416"/>
              <a:chOff x="0" y="-1"/>
              <a:chExt cx="17754127" cy="2285414"/>
            </a:xfrm>
          </p:grpSpPr>
          <p:sp>
            <p:nvSpPr>
              <p:cNvPr id="72" name="Rectangle">
                <a:extLst>
                  <a:ext uri="{FF2B5EF4-FFF2-40B4-BE49-F238E27FC236}">
                    <a16:creationId xmlns:a16="http://schemas.microsoft.com/office/drawing/2014/main" id="{7739171F-6F51-4427-AB53-F3AD76D4042A}"/>
                  </a:ext>
                </a:extLst>
              </p:cNvPr>
              <p:cNvSpPr/>
              <p:nvPr/>
            </p:nvSpPr>
            <p:spPr>
              <a:xfrm>
                <a:off x="0" y="-1"/>
                <a:ext cx="17708408" cy="2285414"/>
              </a:xfrm>
              <a:prstGeom prst="rect">
                <a:avLst/>
              </a:prstGeom>
              <a:solidFill>
                <a:srgbClr val="FEFFFF"/>
              </a:solidFill>
              <a:ln w="12700" cap="flat">
                <a:noFill/>
                <a:miter lim="400000"/>
              </a:ln>
              <a:effectLst>
                <a:outerShdw blurRad="1270000" dist="508000" dir="5400000" rotWithShape="0">
                  <a:srgbClr val="000000">
                    <a:alpha val="30000"/>
                  </a:srgbClr>
                </a:outerShdw>
              </a:effectLst>
            </p:spPr>
            <p:txBody>
              <a:bodyPr wrap="square" lIns="91439" tIns="91439" rIns="91439" bIns="91439" numCol="1" anchor="ctr">
                <a:noAutofit/>
              </a:bodyPr>
              <a:lstStyle/>
              <a:p>
                <a:pPr algn="l" defTabSz="1828660">
                  <a:lnSpc>
                    <a:spcPct val="130000"/>
                  </a:lnSpc>
                  <a:spcBef>
                    <a:spcPts val="2000"/>
                  </a:spcBef>
                  <a:defRPr sz="3600" b="0">
                    <a:solidFill>
                      <a:srgbClr val="F7F7F7"/>
                    </a:solidFill>
                    <a:latin typeface="Open Sans"/>
                    <a:ea typeface="Open Sans"/>
                    <a:cs typeface="Open Sans"/>
                    <a:sym typeface="Open Sans"/>
                  </a:defRPr>
                </a:pPr>
                <a:endParaRPr dirty="0"/>
              </a:p>
            </p:txBody>
          </p:sp>
          <p:sp>
            <p:nvSpPr>
              <p:cNvPr id="73" name="cazuri noi înregistrate astăzi">
                <a:extLst>
                  <a:ext uri="{FF2B5EF4-FFF2-40B4-BE49-F238E27FC236}">
                    <a16:creationId xmlns:a16="http://schemas.microsoft.com/office/drawing/2014/main" id="{1B74E9EE-D59F-4990-BF57-CACCF007B575}"/>
                  </a:ext>
                </a:extLst>
              </p:cNvPr>
              <p:cNvSpPr/>
              <p:nvPr/>
            </p:nvSpPr>
            <p:spPr>
              <a:xfrm>
                <a:off x="6267407" y="694204"/>
                <a:ext cx="11486720" cy="97472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extrusionOk="0">
                    <a:moveTo>
                      <a:pt x="0" y="0"/>
                    </a:moveTo>
                    <a:lnTo>
                      <a:pt x="21600" y="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</a:ext>
              </a:extLst>
            </p:spPr>
            <p:txBody>
              <a:bodyPr wrap="square" lIns="91439" tIns="91439" rIns="91439" bIns="91439" numCol="1" anchor="ctr">
                <a:spAutoFit/>
              </a:bodyPr>
              <a:lstStyle>
                <a:lvl1pPr algn="l" defTabSz="1828660">
                  <a:defRPr sz="5700" b="0">
                    <a:latin typeface="Open Sans"/>
                    <a:ea typeface="Open Sans"/>
                    <a:cs typeface="Open Sans"/>
                    <a:sym typeface="Open Sans"/>
                  </a:defRPr>
                </a:lvl1pPr>
              </a:lstStyle>
              <a:p>
                <a:r>
                  <a:rPr lang="ro-MD" sz="4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Cazuri de infectare în rândul lucrătorilor din sistemul medical</a:t>
                </a:r>
              </a:p>
            </p:txBody>
          </p:sp>
        </p:grpSp>
        <p:grpSp>
          <p:nvGrpSpPr>
            <p:cNvPr id="69" name="Rectangle 5">
              <a:extLst>
                <a:ext uri="{FF2B5EF4-FFF2-40B4-BE49-F238E27FC236}">
                  <a16:creationId xmlns:a16="http://schemas.microsoft.com/office/drawing/2014/main" id="{06086DAD-F78F-46E7-959E-EA89550769F4}"/>
                </a:ext>
              </a:extLst>
            </p:cNvPr>
            <p:cNvGrpSpPr/>
            <p:nvPr/>
          </p:nvGrpSpPr>
          <p:grpSpPr>
            <a:xfrm>
              <a:off x="0" y="3010"/>
              <a:ext cx="6088441" cy="2282404"/>
              <a:chOff x="-1" y="-1"/>
              <a:chExt cx="6088440" cy="2282402"/>
            </a:xfrm>
          </p:grpSpPr>
          <p:sp>
            <p:nvSpPr>
              <p:cNvPr id="70" name="Rectangle">
                <a:extLst>
                  <a:ext uri="{FF2B5EF4-FFF2-40B4-BE49-F238E27FC236}">
                    <a16:creationId xmlns:a16="http://schemas.microsoft.com/office/drawing/2014/main" id="{5A32C835-F0BA-4F77-8E55-B53AFEBB3568}"/>
                  </a:ext>
                </a:extLst>
              </p:cNvPr>
              <p:cNvSpPr/>
              <p:nvPr/>
            </p:nvSpPr>
            <p:spPr>
              <a:xfrm>
                <a:off x="-1" y="-1"/>
                <a:ext cx="6088440" cy="2282402"/>
              </a:xfrm>
              <a:prstGeom prst="rect">
                <a:avLst/>
              </a:prstGeom>
              <a:solidFill>
                <a:srgbClr val="1D46F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91439" tIns="91439" rIns="91439" bIns="91439" numCol="1" anchor="ctr">
                <a:noAutofit/>
              </a:bodyPr>
              <a:lstStyle/>
              <a:p>
                <a:pPr algn="l" defTabSz="1828660">
                  <a:defRPr sz="3600" b="0">
                    <a:solidFill>
                      <a:srgbClr val="F7F7F7"/>
                    </a:solidFill>
                    <a:latin typeface="Open Sans"/>
                    <a:ea typeface="Open Sans"/>
                    <a:cs typeface="Open Sans"/>
                    <a:sym typeface="Open Sans"/>
                  </a:defRPr>
                </a:pPr>
                <a:endParaRPr dirty="0"/>
              </a:p>
            </p:txBody>
          </p:sp>
          <p:sp>
            <p:nvSpPr>
              <p:cNvPr id="71" name="+156">
                <a:extLst>
                  <a:ext uri="{FF2B5EF4-FFF2-40B4-BE49-F238E27FC236}">
                    <a16:creationId xmlns:a16="http://schemas.microsoft.com/office/drawing/2014/main" id="{0C083C6B-035A-48C0-BC4C-509847C35D53}"/>
                  </a:ext>
                </a:extLst>
              </p:cNvPr>
              <p:cNvSpPr/>
              <p:nvPr/>
            </p:nvSpPr>
            <p:spPr>
              <a:xfrm>
                <a:off x="0" y="410154"/>
                <a:ext cx="5996999" cy="146209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extrusionOk="0">
                    <a:moveTo>
                      <a:pt x="0" y="0"/>
                    </a:moveTo>
                    <a:lnTo>
                      <a:pt x="21600" y="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</a:ext>
              </a:extLst>
            </p:spPr>
            <p:txBody>
              <a:bodyPr wrap="square" lIns="91439" tIns="91439" rIns="91439" bIns="91439" numCol="1" anchor="ctr">
                <a:spAutoFit/>
              </a:bodyPr>
              <a:lstStyle>
                <a:lvl1pPr algn="l" defTabSz="1828660">
                  <a:defRPr sz="9500" b="0">
                    <a:solidFill>
                      <a:srgbClr val="F7F7F7"/>
                    </a:solidFill>
                    <a:latin typeface="Open Sans"/>
                    <a:ea typeface="Open Sans"/>
                    <a:cs typeface="Open Sans"/>
                    <a:sym typeface="Open Sans"/>
                  </a:defRPr>
                </a:lvl1pPr>
              </a:lstStyle>
              <a:p>
                <a:pPr algn="ctr"/>
                <a:r>
                  <a:rPr lang="ro-MD" sz="6600" b="1" dirty="0">
                    <a:solidFill>
                      <a:schemeClr val="bg1"/>
                    </a:solidFill>
                  </a:rPr>
                  <a:t>23.877</a:t>
                </a:r>
                <a:endParaRPr lang="en-US" sz="6600" b="1" dirty="0">
                  <a:solidFill>
                    <a:schemeClr val="bg1"/>
                  </a:solidFill>
                </a:endParaRPr>
              </a:p>
            </p:txBody>
          </p:sp>
        </p:grpSp>
      </p:grpSp>
      <p:sp>
        <p:nvSpPr>
          <p:cNvPr id="74" name="Rectangle 34">
            <a:extLst>
              <a:ext uri="{FF2B5EF4-FFF2-40B4-BE49-F238E27FC236}">
                <a16:creationId xmlns:a16="http://schemas.microsoft.com/office/drawing/2014/main" id="{DC8D0853-69FE-423C-93F3-338DFF4D1644}"/>
              </a:ext>
            </a:extLst>
          </p:cNvPr>
          <p:cNvSpPr/>
          <p:nvPr/>
        </p:nvSpPr>
        <p:spPr>
          <a:xfrm flipV="1">
            <a:off x="12192000" y="7079014"/>
            <a:ext cx="4650554" cy="103264"/>
          </a:xfrm>
          <a:prstGeom prst="rect">
            <a:avLst/>
          </a:prstGeom>
          <a:solidFill>
            <a:srgbClr val="1D46F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03998" tIns="648000" rIns="360000" rtlCol="0" anchor="t"/>
          <a:lstStyle/>
          <a:p>
            <a:pPr>
              <a:lnSpc>
                <a:spcPct val="130000"/>
              </a:lnSpc>
              <a:spcBef>
                <a:spcPts val="2000"/>
              </a:spcBef>
            </a:pPr>
            <a:endParaRPr lang="en-US" sz="2000" dirty="0">
              <a:solidFill>
                <a:schemeClr val="tx1">
                  <a:alpha val="70000"/>
                </a:schemeClr>
              </a:solidFill>
            </a:endParaRPr>
          </a:p>
        </p:txBody>
      </p:sp>
      <p:sp>
        <p:nvSpPr>
          <p:cNvPr id="77" name="+156">
            <a:extLst>
              <a:ext uri="{FF2B5EF4-FFF2-40B4-BE49-F238E27FC236}">
                <a16:creationId xmlns:a16="http://schemas.microsoft.com/office/drawing/2014/main" id="{F150A25A-6CE9-4433-AAAA-8C618A20EA07}"/>
              </a:ext>
            </a:extLst>
          </p:cNvPr>
          <p:cNvSpPr/>
          <p:nvPr/>
        </p:nvSpPr>
        <p:spPr>
          <a:xfrm>
            <a:off x="1019381" y="8435666"/>
            <a:ext cx="4650554" cy="120032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extrusionOk="0">
                <a:moveTo>
                  <a:pt x="0" y="0"/>
                </a:moveTo>
                <a:lnTo>
                  <a:pt x="21600" y="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91439" tIns="91439" rIns="91439" bIns="91439" numCol="1" anchor="ctr">
            <a:spAutoFit/>
          </a:bodyPr>
          <a:lstStyle>
            <a:lvl1pPr algn="l" defTabSz="1828660">
              <a:defRPr sz="9500" b="0">
                <a:solidFill>
                  <a:srgbClr val="F7F7F7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pPr algn="ctr"/>
            <a:r>
              <a:rPr lang="ro-MD" sz="6600" b="1" dirty="0">
                <a:solidFill>
                  <a:schemeClr val="tx1"/>
                </a:solidFill>
              </a:rPr>
              <a:t>7.045</a:t>
            </a:r>
          </a:p>
        </p:txBody>
      </p:sp>
      <p:sp>
        <p:nvSpPr>
          <p:cNvPr id="78" name="+156">
            <a:extLst>
              <a:ext uri="{FF2B5EF4-FFF2-40B4-BE49-F238E27FC236}">
                <a16:creationId xmlns:a16="http://schemas.microsoft.com/office/drawing/2014/main" id="{3FCDA824-DE64-49C5-8B7F-BF2E64D55AC1}"/>
              </a:ext>
            </a:extLst>
          </p:cNvPr>
          <p:cNvSpPr/>
          <p:nvPr/>
        </p:nvSpPr>
        <p:spPr>
          <a:xfrm>
            <a:off x="6798342" y="8403350"/>
            <a:ext cx="4650554" cy="120032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extrusionOk="0">
                <a:moveTo>
                  <a:pt x="0" y="0"/>
                </a:moveTo>
                <a:lnTo>
                  <a:pt x="21600" y="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91439" tIns="91439" rIns="91439" bIns="91439" numCol="1" anchor="ctr">
            <a:spAutoFit/>
          </a:bodyPr>
          <a:lstStyle>
            <a:lvl1pPr algn="l" defTabSz="1828660">
              <a:defRPr sz="9500" b="0">
                <a:solidFill>
                  <a:srgbClr val="F7F7F7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pPr algn="ctr"/>
            <a:r>
              <a:rPr lang="ro-MD" sz="6600" b="1" dirty="0">
                <a:solidFill>
                  <a:schemeClr val="tx1"/>
                </a:solidFill>
              </a:rPr>
              <a:t>9.774</a:t>
            </a:r>
          </a:p>
        </p:txBody>
      </p:sp>
      <p:sp>
        <p:nvSpPr>
          <p:cNvPr id="79" name="+156">
            <a:extLst>
              <a:ext uri="{FF2B5EF4-FFF2-40B4-BE49-F238E27FC236}">
                <a16:creationId xmlns:a16="http://schemas.microsoft.com/office/drawing/2014/main" id="{1C46748C-7412-4A03-ABE0-2F607B485F55}"/>
              </a:ext>
            </a:extLst>
          </p:cNvPr>
          <p:cNvSpPr/>
          <p:nvPr/>
        </p:nvSpPr>
        <p:spPr>
          <a:xfrm>
            <a:off x="12192000" y="8328474"/>
            <a:ext cx="4650554" cy="120032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extrusionOk="0">
                <a:moveTo>
                  <a:pt x="0" y="0"/>
                </a:moveTo>
                <a:lnTo>
                  <a:pt x="21600" y="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91439" tIns="91439" rIns="91439" bIns="91439" numCol="1" anchor="ctr">
            <a:spAutoFit/>
          </a:bodyPr>
          <a:lstStyle>
            <a:lvl1pPr algn="l" defTabSz="1828660">
              <a:defRPr sz="9500" b="0">
                <a:solidFill>
                  <a:srgbClr val="F7F7F7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pPr algn="ctr"/>
            <a:r>
              <a:rPr lang="ro-MD" sz="6600" b="1" dirty="0">
                <a:solidFill>
                  <a:schemeClr val="tx1"/>
                </a:solidFill>
              </a:rPr>
              <a:t>3.077</a:t>
            </a:r>
          </a:p>
        </p:txBody>
      </p:sp>
      <p:grpSp>
        <p:nvGrpSpPr>
          <p:cNvPr id="26" name="Group 32">
            <a:extLst>
              <a:ext uri="{FF2B5EF4-FFF2-40B4-BE49-F238E27FC236}">
                <a16:creationId xmlns:a16="http://schemas.microsoft.com/office/drawing/2014/main" id="{8F75F1C6-729B-0446-845F-47A1689B276A}"/>
              </a:ext>
            </a:extLst>
          </p:cNvPr>
          <p:cNvGrpSpPr/>
          <p:nvPr/>
        </p:nvGrpSpPr>
        <p:grpSpPr>
          <a:xfrm>
            <a:off x="17611479" y="6991428"/>
            <a:ext cx="4650554" cy="5027054"/>
            <a:chOff x="1814072" y="3437888"/>
            <a:chExt cx="2325277" cy="2513527"/>
          </a:xfrm>
          <a:solidFill>
            <a:srgbClr val="F7F7F7"/>
          </a:solidFill>
          <a:effectLst>
            <a:outerShdw blurRad="762000" dist="254000" dir="5400000" algn="t" rotWithShape="0">
              <a:prstClr val="black">
                <a:alpha val="30000"/>
              </a:prstClr>
            </a:outerShdw>
          </a:effectLst>
        </p:grpSpPr>
        <p:sp>
          <p:nvSpPr>
            <p:cNvPr id="27" name="Rectangle 33">
              <a:extLst>
                <a:ext uri="{FF2B5EF4-FFF2-40B4-BE49-F238E27FC236}">
                  <a16:creationId xmlns:a16="http://schemas.microsoft.com/office/drawing/2014/main" id="{1957D24A-C2A1-EA49-BD26-CA296265289C}"/>
                </a:ext>
              </a:extLst>
            </p:cNvPr>
            <p:cNvSpPr/>
            <p:nvPr/>
          </p:nvSpPr>
          <p:spPr>
            <a:xfrm>
              <a:off x="1814072" y="3455864"/>
              <a:ext cx="2325277" cy="249555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503998" tIns="648000" rIns="360000" bIns="792000" rtlCol="0" anchor="b"/>
            <a:lstStyle/>
            <a:p>
              <a:pPr>
                <a:lnSpc>
                  <a:spcPct val="130000"/>
                </a:lnSpc>
                <a:spcBef>
                  <a:spcPts val="2000"/>
                </a:spcBef>
              </a:pPr>
              <a:r>
                <a:rPr lang="ro-RO" sz="4000" b="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Personal auxiliar</a:t>
              </a:r>
              <a:endParaRPr lang="en-US" sz="40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8" name="Rectangle 34">
              <a:extLst>
                <a:ext uri="{FF2B5EF4-FFF2-40B4-BE49-F238E27FC236}">
                  <a16:creationId xmlns:a16="http://schemas.microsoft.com/office/drawing/2014/main" id="{595B3213-E140-C543-83BC-064DC12E883E}"/>
                </a:ext>
              </a:extLst>
            </p:cNvPr>
            <p:cNvSpPr/>
            <p:nvPr/>
          </p:nvSpPr>
          <p:spPr>
            <a:xfrm flipV="1">
              <a:off x="1814072" y="3437888"/>
              <a:ext cx="2325277" cy="5163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503998" tIns="648000" rIns="360000" rtlCol="0" anchor="t"/>
            <a:lstStyle/>
            <a:p>
              <a:pPr>
                <a:lnSpc>
                  <a:spcPct val="130000"/>
                </a:lnSpc>
                <a:spcBef>
                  <a:spcPts val="2000"/>
                </a:spcBef>
              </a:pPr>
              <a:endParaRPr lang="en-US" sz="2000" dirty="0">
                <a:solidFill>
                  <a:schemeClr val="tx1">
                    <a:alpha val="70000"/>
                  </a:schemeClr>
                </a:solidFill>
              </a:endParaRPr>
            </a:p>
          </p:txBody>
        </p:sp>
      </p:grpSp>
      <p:sp>
        <p:nvSpPr>
          <p:cNvPr id="30" name="Rectangle 34">
            <a:extLst>
              <a:ext uri="{FF2B5EF4-FFF2-40B4-BE49-F238E27FC236}">
                <a16:creationId xmlns:a16="http://schemas.microsoft.com/office/drawing/2014/main" id="{EC18C20E-9B90-614E-970D-80210A6E98DD}"/>
              </a:ext>
            </a:extLst>
          </p:cNvPr>
          <p:cNvSpPr/>
          <p:nvPr/>
        </p:nvSpPr>
        <p:spPr>
          <a:xfrm flipV="1">
            <a:off x="17636295" y="7182278"/>
            <a:ext cx="4650554" cy="103264"/>
          </a:xfrm>
          <a:prstGeom prst="rect">
            <a:avLst/>
          </a:prstGeom>
          <a:solidFill>
            <a:srgbClr val="1D46F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03998" tIns="648000" rIns="360000" rtlCol="0" anchor="t"/>
          <a:lstStyle/>
          <a:p>
            <a:pPr>
              <a:lnSpc>
                <a:spcPct val="130000"/>
              </a:lnSpc>
              <a:spcBef>
                <a:spcPts val="2000"/>
              </a:spcBef>
            </a:pPr>
            <a:endParaRPr lang="en-US" sz="2000" dirty="0">
              <a:solidFill>
                <a:schemeClr val="tx1">
                  <a:alpha val="70000"/>
                </a:schemeClr>
              </a:solidFill>
            </a:endParaRPr>
          </a:p>
        </p:txBody>
      </p:sp>
      <p:sp>
        <p:nvSpPr>
          <p:cNvPr id="31" name="+156">
            <a:extLst>
              <a:ext uri="{FF2B5EF4-FFF2-40B4-BE49-F238E27FC236}">
                <a16:creationId xmlns:a16="http://schemas.microsoft.com/office/drawing/2014/main" id="{1CA3F770-1D73-A847-A67D-3A81A6F8B2EC}"/>
              </a:ext>
            </a:extLst>
          </p:cNvPr>
          <p:cNvSpPr/>
          <p:nvPr/>
        </p:nvSpPr>
        <p:spPr>
          <a:xfrm>
            <a:off x="17636295" y="8228545"/>
            <a:ext cx="4650554" cy="120032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extrusionOk="0">
                <a:moveTo>
                  <a:pt x="0" y="0"/>
                </a:moveTo>
                <a:lnTo>
                  <a:pt x="21600" y="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91439" tIns="91439" rIns="91439" bIns="91439" numCol="1" anchor="ctr">
            <a:spAutoFit/>
          </a:bodyPr>
          <a:lstStyle>
            <a:lvl1pPr algn="l" defTabSz="1828660">
              <a:defRPr sz="9500" b="0">
                <a:solidFill>
                  <a:srgbClr val="F7F7F7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pPr algn="ctr"/>
            <a:r>
              <a:rPr lang="ro-MD" sz="6600" b="1" dirty="0">
                <a:solidFill>
                  <a:schemeClr val="tx1"/>
                </a:solidFill>
              </a:rPr>
              <a:t>3.981</a:t>
            </a:r>
          </a:p>
        </p:txBody>
      </p:sp>
    </p:spTree>
    <p:extLst>
      <p:ext uri="{BB962C8B-B14F-4D97-AF65-F5344CB8AC3E}">
        <p14:creationId xmlns:p14="http://schemas.microsoft.com/office/powerpoint/2010/main" val="16161480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B264DA-AB7E-664F-B12C-74AF1D742F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0432" y="974623"/>
            <a:ext cx="22897882" cy="2011324"/>
          </a:xfrm>
        </p:spPr>
        <p:txBody>
          <a:bodyPr>
            <a:normAutofit/>
          </a:bodyPr>
          <a:lstStyle/>
          <a:p>
            <a:pPr algn="ctr"/>
            <a:r>
              <a:rPr lang="ro-MD" sz="6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Copiii și femeile gravide confirmați </a:t>
            </a:r>
            <a:r>
              <a:rPr lang="ro-MD" sz="6000" b="1" dirty="0">
                <a:solidFill>
                  <a:srgbClr val="1D46F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COVID-19 </a:t>
            </a:r>
            <a:r>
              <a:rPr lang="ro-MD" sz="6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(cumulativ)</a:t>
            </a:r>
            <a:endParaRPr lang="ro-MD" sz="6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67088D6-CB2A-2D41-9317-1268E681980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-719" b="22788"/>
          <a:stretch/>
        </p:blipFill>
        <p:spPr>
          <a:xfrm>
            <a:off x="16469360" y="2167718"/>
            <a:ext cx="3200400" cy="2764972"/>
          </a:xfrm>
          <a:prstGeom prst="rect">
            <a:avLst/>
          </a:prstGeom>
        </p:spPr>
      </p:pic>
      <p:pic>
        <p:nvPicPr>
          <p:cNvPr id="10" name="Graphic 9">
            <a:extLst>
              <a:ext uri="{FF2B5EF4-FFF2-40B4-BE49-F238E27FC236}">
                <a16:creationId xmlns:a16="http://schemas.microsoft.com/office/drawing/2014/main" id="{FC554BE1-3F0C-1D4B-B969-6D327C85E60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  <a:ext uri="{837473B0-CC2E-450A-ABE3-18F120FF3D39}">
                <a1611:picAttrSrcUrl xmlns:a1611="http://schemas.microsoft.com/office/drawing/2016/11/main" r:id="rId6"/>
              </a:ext>
            </a:extLst>
          </a:blip>
          <a:stretch>
            <a:fillRect/>
          </a:stretch>
        </p:blipFill>
        <p:spPr>
          <a:xfrm>
            <a:off x="2575560" y="2419525"/>
            <a:ext cx="1935480" cy="2764972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9BB17052-EAC6-6E46-B0AE-AB5A246F70F8}"/>
              </a:ext>
            </a:extLst>
          </p:cNvPr>
          <p:cNvSpPr txBox="1"/>
          <p:nvPr/>
        </p:nvSpPr>
        <p:spPr>
          <a:xfrm>
            <a:off x="3102416" y="2601228"/>
            <a:ext cx="7489383" cy="133369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ro-MD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27.468</a:t>
            </a:r>
          </a:p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ro-MD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MD" sz="4000" b="1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Helvetica Neue"/>
              </a:rPr>
              <a:t>copii infectați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B7E14C6-EC1A-2145-92B9-3BD571C5B0C5}"/>
              </a:ext>
            </a:extLst>
          </p:cNvPr>
          <p:cNvSpPr txBox="1"/>
          <p:nvPr/>
        </p:nvSpPr>
        <p:spPr>
          <a:xfrm>
            <a:off x="14581856" y="5147789"/>
            <a:ext cx="7489383" cy="71814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4000" b="1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Helvetica Neue"/>
              </a:rPr>
              <a:t>1</a:t>
            </a:r>
            <a:r>
              <a:rPr kumimoji="0" lang="ro-MD" sz="4000" b="1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Helvetica Neue"/>
              </a:rPr>
              <a:t>.602</a:t>
            </a:r>
            <a:endParaRPr kumimoji="0" lang="en-MD" sz="3200" b="1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Times New Roman" panose="02020603050405020304" pitchFamily="18" charset="0"/>
              <a:cs typeface="Times New Roman" panose="02020603050405020304" pitchFamily="18" charset="0"/>
              <a:sym typeface="Helvetica Neue"/>
            </a:endParaRPr>
          </a:p>
        </p:txBody>
      </p:sp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5C4A9966-712C-874A-9DCF-2A8F72EA1E5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723023876"/>
              </p:ext>
            </p:extLst>
          </p:nvPr>
        </p:nvGraphicFramePr>
        <p:xfrm>
          <a:off x="2106589" y="5865155"/>
          <a:ext cx="8118893" cy="62214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2FBC43F4-C951-244E-8A98-D9D3081F961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859602303"/>
              </p:ext>
            </p:extLst>
          </p:nvPr>
        </p:nvGraphicFramePr>
        <p:xfrm>
          <a:off x="12872993" y="5922856"/>
          <a:ext cx="10065657" cy="619563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</p:spTree>
    <p:extLst>
      <p:ext uri="{BB962C8B-B14F-4D97-AF65-F5344CB8AC3E}">
        <p14:creationId xmlns:p14="http://schemas.microsoft.com/office/powerpoint/2010/main" val="1352134548"/>
      </p:ext>
    </p:extLst>
  </p:cSld>
  <p:clrMapOvr>
    <a:masterClrMapping/>
  </p:clrMapOvr>
  <p:transition spd="med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3" name="Diagramă 26">
            <a:extLst>
              <a:ext uri="{FF2B5EF4-FFF2-40B4-BE49-F238E27FC236}">
                <a16:creationId xmlns:a16="http://schemas.microsoft.com/office/drawing/2014/main" id="{D617D234-E37D-49BA-BE89-97B7310D4F8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66449780"/>
              </p:ext>
            </p:extLst>
          </p:nvPr>
        </p:nvGraphicFramePr>
        <p:xfrm>
          <a:off x="1518964" y="5429794"/>
          <a:ext cx="21869907" cy="816901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02" name="Slide Number Placeholder 24"/>
          <p:cNvSpPr txBox="1">
            <a:spLocks noGrp="1"/>
          </p:cNvSpPr>
          <p:nvPr>
            <p:ph type="sldNum" sz="quarter" idx="2"/>
          </p:nvPr>
        </p:nvSpPr>
        <p:spPr>
          <a:xfrm>
            <a:off x="847969" y="12886440"/>
            <a:ext cx="311766" cy="46228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pPr marL="0" marR="0" lvl="0" indent="0" algn="ctr" defTabSz="182866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CB4B4D-7CA3-9044-876B-883B54F8677D}" type="slidenum">
              <a:rPr kumimoji="0" sz="1600" b="0" i="0" u="none" strike="noStrike" kern="0" cap="none" spc="0" normalizeH="0" baseline="0" noProof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Open Sans SemiBold"/>
                <a:ea typeface="Open Sans SemiBold"/>
                <a:cs typeface="Open Sans SemiBold"/>
                <a:sym typeface="Open Sans SemiBold"/>
              </a:rPr>
              <a:pPr marL="0" marR="0" lvl="0" indent="0" algn="ctr" defTabSz="182866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sz="1600" b="0" i="0" u="none" strike="noStrike" kern="0" cap="none" spc="0" normalizeH="0" baseline="0" noProof="0">
              <a:ln>
                <a:noFill/>
              </a:ln>
              <a:solidFill>
                <a:srgbClr val="222222"/>
              </a:solidFill>
              <a:effectLst/>
              <a:uLnTx/>
              <a:uFillTx/>
              <a:latin typeface="Open Sans SemiBold"/>
              <a:ea typeface="Open Sans SemiBold"/>
              <a:cs typeface="Open Sans SemiBold"/>
              <a:sym typeface="Open Sans SemiBold"/>
            </a:endParaRPr>
          </a:p>
        </p:txBody>
      </p:sp>
      <p:sp>
        <p:nvSpPr>
          <p:cNvPr id="9" name="Slide Number Placeholder 24">
            <a:extLst>
              <a:ext uri="{FF2B5EF4-FFF2-40B4-BE49-F238E27FC236}">
                <a16:creationId xmlns:a16="http://schemas.microsoft.com/office/drawing/2014/main" id="{223F4548-EF58-4C9C-9614-962A2F836BDA}"/>
              </a:ext>
            </a:extLst>
          </p:cNvPr>
          <p:cNvSpPr txBox="1">
            <a:spLocks/>
          </p:cNvSpPr>
          <p:nvPr/>
        </p:nvSpPr>
        <p:spPr>
          <a:xfrm>
            <a:off x="847969" y="12886440"/>
            <a:ext cx="311766" cy="4622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91439" tIns="91439" rIns="91439" bIns="91439" anchor="ctr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ctr" defTabSz="182866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600" b="0" i="0" u="none" strike="noStrike" cap="none" spc="0" normalizeH="0" baseline="0">
                <a:ln>
                  <a:noFill/>
                </a:ln>
                <a:solidFill>
                  <a:srgbClr val="222222"/>
                </a:solidFill>
                <a:effectLst/>
                <a:uFillTx/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  <a:lvl2pPr marL="0" marR="0" indent="22860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0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marR="0" indent="45720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0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marR="0" indent="68580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0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marR="0" indent="91440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0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0" marR="0" indent="114300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0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0" marR="0" indent="137160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0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0" marR="0" indent="160020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0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0" marR="0" indent="182880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0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marL="0" marR="0" lvl="0" indent="0" algn="ctr" defTabSz="182866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CB4B4D-7CA3-9044-876B-883B54F8677D}" type="slidenum">
              <a:rPr kumimoji="0" lang="en-US" sz="1600" b="0" i="0" u="none" strike="noStrike" kern="0" cap="none" spc="0" normalizeH="0" baseline="0" noProof="0" smtClean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Open Sans SemiBold"/>
                <a:ea typeface="Open Sans SemiBold"/>
                <a:cs typeface="Open Sans SemiBold"/>
                <a:sym typeface="Open Sans SemiBold"/>
              </a:rPr>
              <a:pPr marL="0" marR="0" lvl="0" indent="0" algn="ctr" defTabSz="182866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sz="1600" b="0" i="0" u="none" strike="noStrike" kern="0" cap="none" spc="0" normalizeH="0" baseline="0" noProof="0" dirty="0">
              <a:ln>
                <a:noFill/>
              </a:ln>
              <a:solidFill>
                <a:srgbClr val="222222"/>
              </a:solidFill>
              <a:effectLst/>
              <a:uLnTx/>
              <a:uFillTx/>
              <a:latin typeface="Open Sans SemiBold"/>
              <a:ea typeface="Open Sans SemiBold"/>
              <a:cs typeface="Open Sans SemiBold"/>
              <a:sym typeface="Open Sans SemiBold"/>
            </a:endParaRPr>
          </a:p>
        </p:txBody>
      </p:sp>
      <p:sp>
        <p:nvSpPr>
          <p:cNvPr id="31" name="Title 1">
            <a:extLst>
              <a:ext uri="{FF2B5EF4-FFF2-40B4-BE49-F238E27FC236}">
                <a16:creationId xmlns:a16="http://schemas.microsoft.com/office/drawing/2014/main" id="{9DC33520-FC18-442D-9984-A8732AC4A7CF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0" y="809605"/>
            <a:ext cx="24383999" cy="1441490"/>
          </a:xfrm>
          <a:prstGeom prst="rect">
            <a:avLst/>
          </a:prstGeom>
        </p:spPr>
        <p:txBody>
          <a:bodyPr>
            <a:noAutofit/>
          </a:bodyPr>
          <a:lstStyle/>
          <a:p>
            <a:pPr algn="ctr">
              <a:lnSpc>
                <a:spcPct val="100000"/>
              </a:lnSpc>
              <a:defRPr>
                <a:solidFill>
                  <a:srgbClr val="1D46F3"/>
                </a:solidFill>
              </a:defRPr>
            </a:pPr>
            <a:r>
              <a:rPr lang="ro-RO" sz="6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Analiza descriptivă a deceselor cauzate de </a:t>
            </a:r>
            <a:r>
              <a:rPr lang="ro-RO" sz="6000" b="1" dirty="0">
                <a:solidFill>
                  <a:srgbClr val="1D46F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COVID-19</a:t>
            </a:r>
            <a:endParaRPr sz="6000" b="1" dirty="0">
              <a:solidFill>
                <a:srgbClr val="1D46F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48" name="Group 8">
            <a:extLst>
              <a:ext uri="{FF2B5EF4-FFF2-40B4-BE49-F238E27FC236}">
                <a16:creationId xmlns:a16="http://schemas.microsoft.com/office/drawing/2014/main" id="{C97619B2-C906-4D39-A01D-7B384618B3AB}"/>
              </a:ext>
            </a:extLst>
          </p:cNvPr>
          <p:cNvGrpSpPr/>
          <p:nvPr/>
        </p:nvGrpSpPr>
        <p:grpSpPr>
          <a:xfrm>
            <a:off x="1518964" y="1904526"/>
            <a:ext cx="10594247" cy="850245"/>
            <a:chOff x="0" y="-2"/>
            <a:chExt cx="17708409" cy="2285417"/>
          </a:xfrm>
        </p:grpSpPr>
        <p:grpSp>
          <p:nvGrpSpPr>
            <p:cNvPr id="49" name="Rectangle 4">
              <a:extLst>
                <a:ext uri="{FF2B5EF4-FFF2-40B4-BE49-F238E27FC236}">
                  <a16:creationId xmlns:a16="http://schemas.microsoft.com/office/drawing/2014/main" id="{C472876B-D996-4232-8AF4-6CF4EA70BC98}"/>
                </a:ext>
              </a:extLst>
            </p:cNvPr>
            <p:cNvGrpSpPr/>
            <p:nvPr/>
          </p:nvGrpSpPr>
          <p:grpSpPr>
            <a:xfrm>
              <a:off x="0" y="-2"/>
              <a:ext cx="17708409" cy="2285416"/>
              <a:chOff x="0" y="-1"/>
              <a:chExt cx="17708408" cy="2285414"/>
            </a:xfrm>
          </p:grpSpPr>
          <p:sp>
            <p:nvSpPr>
              <p:cNvPr id="53" name="Rectangle">
                <a:extLst>
                  <a:ext uri="{FF2B5EF4-FFF2-40B4-BE49-F238E27FC236}">
                    <a16:creationId xmlns:a16="http://schemas.microsoft.com/office/drawing/2014/main" id="{3A80A110-894D-41DE-9F35-B62D5216B9B8}"/>
                  </a:ext>
                </a:extLst>
              </p:cNvPr>
              <p:cNvSpPr/>
              <p:nvPr/>
            </p:nvSpPr>
            <p:spPr>
              <a:xfrm>
                <a:off x="0" y="-1"/>
                <a:ext cx="17708408" cy="2285414"/>
              </a:xfrm>
              <a:prstGeom prst="rect">
                <a:avLst/>
              </a:prstGeom>
              <a:solidFill>
                <a:srgbClr val="FEFFFF"/>
              </a:solidFill>
              <a:ln w="12700" cap="flat">
                <a:noFill/>
                <a:miter lim="400000"/>
              </a:ln>
              <a:effectLst>
                <a:outerShdw blurRad="1270000" dist="508000" dir="5400000" rotWithShape="0">
                  <a:srgbClr val="000000">
                    <a:alpha val="30000"/>
                  </a:srgbClr>
                </a:outerShdw>
              </a:effectLst>
            </p:spPr>
            <p:txBody>
              <a:bodyPr wrap="square" lIns="91439" tIns="91439" rIns="91439" bIns="91439" numCol="1" anchor="ctr">
                <a:noAutofit/>
              </a:bodyPr>
              <a:lstStyle/>
              <a:p>
                <a:pPr marL="0" marR="0" lvl="0" indent="0" algn="l" defTabSz="1828660" rtl="0" eaLnBrk="1" fontAlgn="auto" latinLnBrk="0" hangingPunct="0">
                  <a:lnSpc>
                    <a:spcPct val="130000"/>
                  </a:lnSpc>
                  <a:spcBef>
                    <a:spcPts val="2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3600" b="0">
                    <a:solidFill>
                      <a:srgbClr val="F7F7F7"/>
                    </a:solidFill>
                    <a:latin typeface="Open Sans"/>
                    <a:ea typeface="Open Sans"/>
                    <a:cs typeface="Open Sans"/>
                    <a:sym typeface="Open Sans"/>
                  </a:defRPr>
                </a:pPr>
                <a:endParaRPr kumimoji="0" sz="3600" b="0" i="0" u="none" strike="noStrike" kern="0" cap="none" spc="0" normalizeH="0" baseline="0" noProof="0">
                  <a:ln>
                    <a:noFill/>
                  </a:ln>
                  <a:solidFill>
                    <a:srgbClr val="F7F7F7"/>
                  </a:solidFill>
                  <a:effectLst/>
                  <a:uLnTx/>
                  <a:uFillTx/>
                  <a:latin typeface="Open Sans"/>
                  <a:ea typeface="Open Sans"/>
                  <a:cs typeface="Open Sans"/>
                  <a:sym typeface="Open Sans"/>
                </a:endParaRPr>
              </a:p>
            </p:txBody>
          </p:sp>
          <p:sp>
            <p:nvSpPr>
              <p:cNvPr id="54" name="cazuri noi înregistrate astăzi">
                <a:extLst>
                  <a:ext uri="{FF2B5EF4-FFF2-40B4-BE49-F238E27FC236}">
                    <a16:creationId xmlns:a16="http://schemas.microsoft.com/office/drawing/2014/main" id="{85C875B6-4C30-4E4E-84F2-4824C3C04078}"/>
                  </a:ext>
                </a:extLst>
              </p:cNvPr>
              <p:cNvSpPr/>
              <p:nvPr/>
            </p:nvSpPr>
            <p:spPr>
              <a:xfrm>
                <a:off x="257782" y="398140"/>
                <a:ext cx="11109480" cy="148911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extrusionOk="0">
                    <a:moveTo>
                      <a:pt x="0" y="0"/>
                    </a:moveTo>
                    <a:lnTo>
                      <a:pt x="21600" y="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</a:ext>
              </a:extLst>
            </p:spPr>
            <p:txBody>
              <a:bodyPr wrap="square" lIns="91439" tIns="91439" rIns="91439" bIns="91439" numCol="1" anchor="ctr">
                <a:spAutoFit/>
              </a:bodyPr>
              <a:lstStyle>
                <a:lvl1pPr algn="l" defTabSz="1828660">
                  <a:defRPr sz="5700" b="0">
                    <a:latin typeface="Open Sans"/>
                    <a:ea typeface="Open Sans"/>
                    <a:cs typeface="Open Sans"/>
                    <a:sym typeface="Open Sans"/>
                  </a:defRPr>
                </a:lvl1pPr>
              </a:lstStyle>
              <a:p>
                <a:pPr marL="0" marR="0" lvl="0" indent="0" algn="ctr" defTabSz="1828660" rtl="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ro-RO" sz="24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Open Sans"/>
                    <a:cs typeface="Times New Roman" panose="02020603050405020304" pitchFamily="18" charset="0"/>
                    <a:sym typeface="Open Sans"/>
                  </a:rPr>
                  <a:t>Vârsta medie</a:t>
                </a:r>
                <a:endParaRPr kumimoji="0" sz="24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Open Sans"/>
                  <a:cs typeface="Times New Roman" panose="02020603050405020304" pitchFamily="18" charset="0"/>
                  <a:sym typeface="Open Sans"/>
                </a:endParaRPr>
              </a:p>
            </p:txBody>
          </p:sp>
        </p:grpSp>
        <p:grpSp>
          <p:nvGrpSpPr>
            <p:cNvPr id="50" name="Rectangle 5">
              <a:extLst>
                <a:ext uri="{FF2B5EF4-FFF2-40B4-BE49-F238E27FC236}">
                  <a16:creationId xmlns:a16="http://schemas.microsoft.com/office/drawing/2014/main" id="{0F578A82-A325-459C-96D3-EFE26A6C4B06}"/>
                </a:ext>
              </a:extLst>
            </p:cNvPr>
            <p:cNvGrpSpPr/>
            <p:nvPr/>
          </p:nvGrpSpPr>
          <p:grpSpPr>
            <a:xfrm>
              <a:off x="11619968" y="3011"/>
              <a:ext cx="6088439" cy="2282404"/>
              <a:chOff x="11619966" y="0"/>
              <a:chExt cx="6088438" cy="2282402"/>
            </a:xfrm>
          </p:grpSpPr>
          <p:sp>
            <p:nvSpPr>
              <p:cNvPr id="51" name="Rectangle">
                <a:extLst>
                  <a:ext uri="{FF2B5EF4-FFF2-40B4-BE49-F238E27FC236}">
                    <a16:creationId xmlns:a16="http://schemas.microsoft.com/office/drawing/2014/main" id="{0927A1A2-439A-4CF3-9B0A-D10C5F865098}"/>
                  </a:ext>
                </a:extLst>
              </p:cNvPr>
              <p:cNvSpPr/>
              <p:nvPr/>
            </p:nvSpPr>
            <p:spPr>
              <a:xfrm>
                <a:off x="11802850" y="0"/>
                <a:ext cx="5905554" cy="2282402"/>
              </a:xfrm>
              <a:prstGeom prst="rect">
                <a:avLst/>
              </a:prstGeom>
              <a:solidFill>
                <a:srgbClr val="1D46F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91439" tIns="91439" rIns="91439" bIns="91439" numCol="1" anchor="ctr">
                <a:noAutofit/>
              </a:bodyPr>
              <a:lstStyle/>
              <a:p>
                <a:pPr marL="0" marR="0" lvl="0" indent="0" algn="l" defTabSz="1828660" rtl="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3600" b="0">
                    <a:solidFill>
                      <a:srgbClr val="F7F7F7"/>
                    </a:solidFill>
                    <a:latin typeface="Open Sans"/>
                    <a:ea typeface="Open Sans"/>
                    <a:cs typeface="Open Sans"/>
                    <a:sym typeface="Open Sans"/>
                  </a:defRPr>
                </a:pPr>
                <a:endParaRPr kumimoji="0" sz="3600" b="0" i="0" u="none" strike="noStrike" kern="0" cap="none" spc="0" normalizeH="0" baseline="0" noProof="0" dirty="0">
                  <a:ln>
                    <a:noFill/>
                  </a:ln>
                  <a:solidFill>
                    <a:srgbClr val="F7F7F7"/>
                  </a:solidFill>
                  <a:effectLst/>
                  <a:uLnTx/>
                  <a:uFillTx/>
                  <a:latin typeface="Open Sans"/>
                  <a:ea typeface="Open Sans"/>
                  <a:cs typeface="Open Sans"/>
                  <a:sym typeface="Open Sans"/>
                </a:endParaRPr>
              </a:p>
            </p:txBody>
          </p:sp>
          <p:sp>
            <p:nvSpPr>
              <p:cNvPr id="52" name="+156">
                <a:extLst>
                  <a:ext uri="{FF2B5EF4-FFF2-40B4-BE49-F238E27FC236}">
                    <a16:creationId xmlns:a16="http://schemas.microsoft.com/office/drawing/2014/main" id="{281E7017-9223-42D9-A1AE-FA4A3EA26D42}"/>
                  </a:ext>
                </a:extLst>
              </p:cNvPr>
              <p:cNvSpPr/>
              <p:nvPr/>
            </p:nvSpPr>
            <p:spPr>
              <a:xfrm>
                <a:off x="11619966" y="184791"/>
                <a:ext cx="6088438" cy="194412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extrusionOk="0">
                    <a:moveTo>
                      <a:pt x="0" y="0"/>
                    </a:moveTo>
                    <a:lnTo>
                      <a:pt x="21600" y="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</a:ext>
              </a:extLst>
            </p:spPr>
            <p:txBody>
              <a:bodyPr wrap="square" lIns="91439" tIns="91439" rIns="91439" bIns="91439" numCol="1" anchor="ctr">
                <a:spAutoFit/>
              </a:bodyPr>
              <a:lstStyle>
                <a:lvl1pPr algn="l" defTabSz="1828660">
                  <a:defRPr sz="9500" b="0">
                    <a:solidFill>
                      <a:srgbClr val="F7F7F7"/>
                    </a:solidFill>
                    <a:latin typeface="Open Sans"/>
                    <a:ea typeface="Open Sans"/>
                    <a:cs typeface="Open Sans"/>
                    <a:sym typeface="Open Sans"/>
                  </a:defRPr>
                </a:lvl1pPr>
              </a:lstStyle>
              <a:p>
                <a:pPr marL="0" marR="0" lvl="0" indent="0" algn="ctr" defTabSz="1828660" rtl="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ro-RO" sz="35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F7F7F7"/>
                    </a:solidFill>
                    <a:effectLst/>
                    <a:uLnTx/>
                    <a:uFillTx/>
                    <a:latin typeface="Open Sans"/>
                    <a:ea typeface="Open Sans"/>
                    <a:cs typeface="Open Sans"/>
                    <a:sym typeface="Open Sans"/>
                  </a:rPr>
                  <a:t>68,4 ani</a:t>
                </a:r>
                <a:endParaRPr kumimoji="0" sz="3500" b="1" i="0" u="none" strike="noStrike" kern="0" cap="none" spc="0" normalizeH="0" baseline="0" noProof="0" dirty="0">
                  <a:ln>
                    <a:noFill/>
                  </a:ln>
                  <a:solidFill>
                    <a:srgbClr val="F7F7F7"/>
                  </a:solidFill>
                  <a:effectLst/>
                  <a:uLnTx/>
                  <a:uFillTx/>
                  <a:latin typeface="Open Sans"/>
                  <a:ea typeface="Open Sans"/>
                  <a:cs typeface="Open Sans"/>
                  <a:sym typeface="Open Sans"/>
                </a:endParaRPr>
              </a:p>
            </p:txBody>
          </p:sp>
        </p:grpSp>
      </p:grpSp>
      <p:grpSp>
        <p:nvGrpSpPr>
          <p:cNvPr id="83" name="Group 8">
            <a:extLst>
              <a:ext uri="{FF2B5EF4-FFF2-40B4-BE49-F238E27FC236}">
                <a16:creationId xmlns:a16="http://schemas.microsoft.com/office/drawing/2014/main" id="{C749C443-D589-A24D-927F-06BA63C868EE}"/>
              </a:ext>
            </a:extLst>
          </p:cNvPr>
          <p:cNvGrpSpPr/>
          <p:nvPr/>
        </p:nvGrpSpPr>
        <p:grpSpPr>
          <a:xfrm>
            <a:off x="12453917" y="1879303"/>
            <a:ext cx="10548033" cy="877545"/>
            <a:chOff x="0" y="-2"/>
            <a:chExt cx="17708409" cy="2285417"/>
          </a:xfrm>
        </p:grpSpPr>
        <p:grpSp>
          <p:nvGrpSpPr>
            <p:cNvPr id="84" name="Rectangle 4">
              <a:extLst>
                <a:ext uri="{FF2B5EF4-FFF2-40B4-BE49-F238E27FC236}">
                  <a16:creationId xmlns:a16="http://schemas.microsoft.com/office/drawing/2014/main" id="{2327ADEA-D882-6C41-99B9-B633F1FA4654}"/>
                </a:ext>
              </a:extLst>
            </p:cNvPr>
            <p:cNvGrpSpPr/>
            <p:nvPr/>
          </p:nvGrpSpPr>
          <p:grpSpPr>
            <a:xfrm>
              <a:off x="0" y="-2"/>
              <a:ext cx="17708409" cy="2285416"/>
              <a:chOff x="0" y="-1"/>
              <a:chExt cx="17708408" cy="2285414"/>
            </a:xfrm>
          </p:grpSpPr>
          <p:sp>
            <p:nvSpPr>
              <p:cNvPr id="102" name="Rectangle">
                <a:extLst>
                  <a:ext uri="{FF2B5EF4-FFF2-40B4-BE49-F238E27FC236}">
                    <a16:creationId xmlns:a16="http://schemas.microsoft.com/office/drawing/2014/main" id="{A7ADF35E-5AE4-EC46-83E4-426D6BB0C550}"/>
                  </a:ext>
                </a:extLst>
              </p:cNvPr>
              <p:cNvSpPr/>
              <p:nvPr/>
            </p:nvSpPr>
            <p:spPr>
              <a:xfrm>
                <a:off x="0" y="-1"/>
                <a:ext cx="17708408" cy="2285414"/>
              </a:xfrm>
              <a:prstGeom prst="rect">
                <a:avLst/>
              </a:prstGeom>
              <a:solidFill>
                <a:srgbClr val="FEFFFF"/>
              </a:solidFill>
              <a:ln w="12700" cap="flat">
                <a:noFill/>
                <a:miter lim="400000"/>
              </a:ln>
              <a:effectLst>
                <a:outerShdw blurRad="1270000" dist="508000" dir="5400000" rotWithShape="0">
                  <a:srgbClr val="000000">
                    <a:alpha val="30000"/>
                  </a:srgbClr>
                </a:outerShdw>
              </a:effectLst>
            </p:spPr>
            <p:txBody>
              <a:bodyPr wrap="square" lIns="91439" tIns="91439" rIns="91439" bIns="91439" numCol="1" anchor="ctr">
                <a:noAutofit/>
              </a:bodyPr>
              <a:lstStyle/>
              <a:p>
                <a:pPr marL="0" marR="0" lvl="0" indent="0" algn="l" defTabSz="1828660" rtl="0" eaLnBrk="1" fontAlgn="auto" latinLnBrk="0" hangingPunct="0">
                  <a:lnSpc>
                    <a:spcPct val="130000"/>
                  </a:lnSpc>
                  <a:spcBef>
                    <a:spcPts val="2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3600" b="0">
                    <a:solidFill>
                      <a:srgbClr val="F7F7F7"/>
                    </a:solidFill>
                    <a:latin typeface="Open Sans"/>
                    <a:ea typeface="Open Sans"/>
                    <a:cs typeface="Open Sans"/>
                    <a:sym typeface="Open Sans"/>
                  </a:defRPr>
                </a:pPr>
                <a:endParaRPr kumimoji="0" sz="3600" b="0" i="0" u="none" strike="noStrike" kern="0" cap="none" spc="0" normalizeH="0" baseline="0" noProof="0">
                  <a:ln>
                    <a:noFill/>
                  </a:ln>
                  <a:solidFill>
                    <a:srgbClr val="F7F7F7"/>
                  </a:solidFill>
                  <a:effectLst/>
                  <a:uLnTx/>
                  <a:uFillTx/>
                  <a:latin typeface="Open Sans"/>
                  <a:ea typeface="Open Sans"/>
                  <a:cs typeface="Open Sans"/>
                  <a:sym typeface="Open Sans"/>
                </a:endParaRPr>
              </a:p>
            </p:txBody>
          </p:sp>
          <p:sp>
            <p:nvSpPr>
              <p:cNvPr id="103" name="cazuri noi înregistrate astăzi">
                <a:extLst>
                  <a:ext uri="{FF2B5EF4-FFF2-40B4-BE49-F238E27FC236}">
                    <a16:creationId xmlns:a16="http://schemas.microsoft.com/office/drawing/2014/main" id="{4351F2D3-11DE-E640-A0C1-EEBB79AC3DA6}"/>
                  </a:ext>
                </a:extLst>
              </p:cNvPr>
              <p:cNvSpPr/>
              <p:nvPr/>
            </p:nvSpPr>
            <p:spPr>
              <a:xfrm>
                <a:off x="257782" y="421306"/>
                <a:ext cx="11109481" cy="144278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extrusionOk="0">
                    <a:moveTo>
                      <a:pt x="0" y="0"/>
                    </a:moveTo>
                    <a:lnTo>
                      <a:pt x="21600" y="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</a:ext>
              </a:extLst>
            </p:spPr>
            <p:txBody>
              <a:bodyPr wrap="square" lIns="91439" tIns="91439" rIns="91439" bIns="91439" numCol="1" anchor="ctr">
                <a:spAutoFit/>
              </a:bodyPr>
              <a:lstStyle>
                <a:lvl1pPr algn="l" defTabSz="1828660">
                  <a:defRPr sz="5700" b="0">
                    <a:latin typeface="Open Sans"/>
                    <a:ea typeface="Open Sans"/>
                    <a:cs typeface="Open Sans"/>
                    <a:sym typeface="Open Sans"/>
                  </a:defRPr>
                </a:lvl1pPr>
              </a:lstStyle>
              <a:p>
                <a:pPr marL="0" marR="0" lvl="0" indent="0" algn="ctr" defTabSz="1828660" rtl="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ro-MD" sz="24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Open Sans"/>
                    <a:cs typeface="Times New Roman" panose="02020603050405020304" pitchFamily="18" charset="0"/>
                    <a:sym typeface="Open Sans"/>
                  </a:rPr>
                  <a:t>Sex feminin</a:t>
                </a:r>
              </a:p>
            </p:txBody>
          </p:sp>
        </p:grpSp>
        <p:grpSp>
          <p:nvGrpSpPr>
            <p:cNvPr id="99" name="Rectangle 5">
              <a:extLst>
                <a:ext uri="{FF2B5EF4-FFF2-40B4-BE49-F238E27FC236}">
                  <a16:creationId xmlns:a16="http://schemas.microsoft.com/office/drawing/2014/main" id="{8F51C35D-B681-E44F-AC9D-E6713F0854B4}"/>
                </a:ext>
              </a:extLst>
            </p:cNvPr>
            <p:cNvGrpSpPr/>
            <p:nvPr/>
          </p:nvGrpSpPr>
          <p:grpSpPr>
            <a:xfrm>
              <a:off x="11543546" y="3011"/>
              <a:ext cx="6164861" cy="2282404"/>
              <a:chOff x="11543544" y="0"/>
              <a:chExt cx="6164860" cy="2282402"/>
            </a:xfrm>
          </p:grpSpPr>
          <p:sp>
            <p:nvSpPr>
              <p:cNvPr id="100" name="Rectangle">
                <a:extLst>
                  <a:ext uri="{FF2B5EF4-FFF2-40B4-BE49-F238E27FC236}">
                    <a16:creationId xmlns:a16="http://schemas.microsoft.com/office/drawing/2014/main" id="{CFAC79F6-00E5-4248-83CE-10D30AB4BA49}"/>
                  </a:ext>
                </a:extLst>
              </p:cNvPr>
              <p:cNvSpPr/>
              <p:nvPr/>
            </p:nvSpPr>
            <p:spPr>
              <a:xfrm>
                <a:off x="11802848" y="0"/>
                <a:ext cx="5905556" cy="2282402"/>
              </a:xfrm>
              <a:prstGeom prst="rect">
                <a:avLst/>
              </a:prstGeom>
              <a:solidFill>
                <a:srgbClr val="1D46F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91439" tIns="91439" rIns="91439" bIns="91439" numCol="1" anchor="ctr">
                <a:noAutofit/>
              </a:bodyPr>
              <a:lstStyle/>
              <a:p>
                <a:pPr marL="0" marR="0" lvl="0" indent="0" algn="l" defTabSz="1828660" rtl="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3600" b="0">
                    <a:solidFill>
                      <a:srgbClr val="F7F7F7"/>
                    </a:solidFill>
                    <a:latin typeface="Open Sans"/>
                    <a:ea typeface="Open Sans"/>
                    <a:cs typeface="Open Sans"/>
                    <a:sym typeface="Open Sans"/>
                  </a:defRPr>
                </a:pPr>
                <a:endParaRPr kumimoji="0" sz="3600" b="0" i="0" u="none" strike="noStrike" kern="0" cap="none" spc="0" normalizeH="0" baseline="0" noProof="0" dirty="0">
                  <a:ln>
                    <a:noFill/>
                  </a:ln>
                  <a:solidFill>
                    <a:srgbClr val="F7F7F7"/>
                  </a:solidFill>
                  <a:effectLst/>
                  <a:uLnTx/>
                  <a:uFillTx/>
                  <a:latin typeface="Open Sans"/>
                  <a:ea typeface="Open Sans"/>
                  <a:cs typeface="Open Sans"/>
                  <a:sym typeface="Open Sans"/>
                </a:endParaRPr>
              </a:p>
            </p:txBody>
          </p:sp>
          <p:sp>
            <p:nvSpPr>
              <p:cNvPr id="101" name="+156">
                <a:extLst>
                  <a:ext uri="{FF2B5EF4-FFF2-40B4-BE49-F238E27FC236}">
                    <a16:creationId xmlns:a16="http://schemas.microsoft.com/office/drawing/2014/main" id="{A4D07E39-926A-664B-830F-B52E22C56F43}"/>
                  </a:ext>
                </a:extLst>
              </p:cNvPr>
              <p:cNvSpPr/>
              <p:nvPr/>
            </p:nvSpPr>
            <p:spPr>
              <a:xfrm>
                <a:off x="11543544" y="215032"/>
                <a:ext cx="6088438" cy="188364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extrusionOk="0">
                    <a:moveTo>
                      <a:pt x="0" y="0"/>
                    </a:moveTo>
                    <a:lnTo>
                      <a:pt x="21600" y="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</a:ext>
              </a:extLst>
            </p:spPr>
            <p:txBody>
              <a:bodyPr wrap="square" lIns="91439" tIns="91439" rIns="91439" bIns="91439" numCol="1" anchor="ctr">
                <a:spAutoFit/>
              </a:bodyPr>
              <a:lstStyle>
                <a:lvl1pPr algn="l" defTabSz="1828660">
                  <a:defRPr sz="9500" b="0">
                    <a:solidFill>
                      <a:srgbClr val="F7F7F7"/>
                    </a:solidFill>
                    <a:latin typeface="Open Sans"/>
                    <a:ea typeface="Open Sans"/>
                    <a:cs typeface="Open Sans"/>
                    <a:sym typeface="Open Sans"/>
                  </a:defRPr>
                </a:lvl1pPr>
              </a:lstStyle>
              <a:p>
                <a:pPr marL="0" marR="0" lvl="0" indent="0" algn="ctr" defTabSz="1828660" rtl="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ro-RO" sz="35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F7F7F7"/>
                    </a:solidFill>
                    <a:effectLst/>
                    <a:uLnTx/>
                    <a:uFillTx/>
                    <a:latin typeface="Open Sans"/>
                    <a:ea typeface="Open Sans"/>
                    <a:cs typeface="Open Sans"/>
                    <a:sym typeface="Open Sans"/>
                  </a:rPr>
                  <a:t>52,8%</a:t>
                </a:r>
                <a:endParaRPr kumimoji="0" sz="3500" b="1" i="0" u="none" strike="noStrike" kern="0" cap="none" spc="0" normalizeH="0" baseline="0" noProof="0" dirty="0">
                  <a:ln>
                    <a:noFill/>
                  </a:ln>
                  <a:solidFill>
                    <a:srgbClr val="F7F7F7"/>
                  </a:solidFill>
                  <a:effectLst/>
                  <a:uLnTx/>
                  <a:uFillTx/>
                  <a:latin typeface="Open Sans"/>
                  <a:ea typeface="Open Sans"/>
                  <a:cs typeface="Open Sans"/>
                  <a:sym typeface="Open Sans"/>
                </a:endParaRPr>
              </a:p>
            </p:txBody>
          </p:sp>
        </p:grpSp>
      </p:grpSp>
      <p:sp>
        <p:nvSpPr>
          <p:cNvPr id="28" name="TextBox 49">
            <a:extLst>
              <a:ext uri="{FF2B5EF4-FFF2-40B4-BE49-F238E27FC236}">
                <a16:creationId xmlns:a16="http://schemas.microsoft.com/office/drawing/2014/main" id="{69631805-3806-4010-B49E-ADA19901D86E}"/>
              </a:ext>
            </a:extLst>
          </p:cNvPr>
          <p:cNvSpPr txBox="1"/>
          <p:nvPr/>
        </p:nvSpPr>
        <p:spPr>
          <a:xfrm>
            <a:off x="7492878" y="5574678"/>
            <a:ext cx="9922076" cy="71814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lvl="0" indent="0" algn="ctr" defTabSz="8255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o-MD" sz="4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Helvetica Neue"/>
              </a:rPr>
              <a:t>Total decese  10.444 (</a:t>
            </a:r>
            <a:r>
              <a:rPr lang="ro-MD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16</a:t>
            </a:r>
            <a:r>
              <a:rPr kumimoji="0" lang="ro-MD" sz="4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Helvetica Neue"/>
              </a:rPr>
              <a:t>.01.2022)</a:t>
            </a:r>
          </a:p>
        </p:txBody>
      </p:sp>
      <p:grpSp>
        <p:nvGrpSpPr>
          <p:cNvPr id="24" name="Group 8">
            <a:extLst>
              <a:ext uri="{FF2B5EF4-FFF2-40B4-BE49-F238E27FC236}">
                <a16:creationId xmlns:a16="http://schemas.microsoft.com/office/drawing/2014/main" id="{B2738FAE-E9C0-4AB1-9A20-38D3A551CC8D}"/>
              </a:ext>
            </a:extLst>
          </p:cNvPr>
          <p:cNvGrpSpPr/>
          <p:nvPr/>
        </p:nvGrpSpPr>
        <p:grpSpPr>
          <a:xfrm>
            <a:off x="1518964" y="2977755"/>
            <a:ext cx="10569274" cy="923327"/>
            <a:chOff x="0" y="-98227"/>
            <a:chExt cx="17708409" cy="2481860"/>
          </a:xfrm>
        </p:grpSpPr>
        <p:grpSp>
          <p:nvGrpSpPr>
            <p:cNvPr id="25" name="Rectangle 4">
              <a:extLst>
                <a:ext uri="{FF2B5EF4-FFF2-40B4-BE49-F238E27FC236}">
                  <a16:creationId xmlns:a16="http://schemas.microsoft.com/office/drawing/2014/main" id="{1A95AD65-D785-4DD3-B685-C7D188F2DF75}"/>
                </a:ext>
              </a:extLst>
            </p:cNvPr>
            <p:cNvGrpSpPr/>
            <p:nvPr/>
          </p:nvGrpSpPr>
          <p:grpSpPr>
            <a:xfrm>
              <a:off x="0" y="-98227"/>
              <a:ext cx="17708409" cy="2481860"/>
              <a:chOff x="0" y="-98227"/>
              <a:chExt cx="17708408" cy="2481858"/>
            </a:xfrm>
          </p:grpSpPr>
          <p:sp>
            <p:nvSpPr>
              <p:cNvPr id="32" name="Rectangle">
                <a:extLst>
                  <a:ext uri="{FF2B5EF4-FFF2-40B4-BE49-F238E27FC236}">
                    <a16:creationId xmlns:a16="http://schemas.microsoft.com/office/drawing/2014/main" id="{F7122C58-653B-44FA-873E-5EB8EACF6CD0}"/>
                  </a:ext>
                </a:extLst>
              </p:cNvPr>
              <p:cNvSpPr/>
              <p:nvPr/>
            </p:nvSpPr>
            <p:spPr>
              <a:xfrm>
                <a:off x="0" y="-1"/>
                <a:ext cx="17708408" cy="2285414"/>
              </a:xfrm>
              <a:prstGeom prst="rect">
                <a:avLst/>
              </a:prstGeom>
              <a:solidFill>
                <a:srgbClr val="FEFFFF"/>
              </a:solidFill>
              <a:ln w="12700" cap="flat">
                <a:noFill/>
                <a:miter lim="400000"/>
              </a:ln>
              <a:effectLst>
                <a:outerShdw blurRad="1270000" dist="508000" dir="5400000" rotWithShape="0">
                  <a:srgbClr val="000000">
                    <a:alpha val="30000"/>
                  </a:srgbClr>
                </a:outerShdw>
              </a:effectLst>
            </p:spPr>
            <p:txBody>
              <a:bodyPr wrap="square" lIns="91439" tIns="91439" rIns="91439" bIns="91439" numCol="1" anchor="ctr">
                <a:noAutofit/>
              </a:bodyPr>
              <a:lstStyle/>
              <a:p>
                <a:pPr marL="0" marR="0" lvl="0" indent="0" algn="l" defTabSz="1828660" rtl="0" eaLnBrk="1" fontAlgn="auto" latinLnBrk="0" hangingPunct="0">
                  <a:lnSpc>
                    <a:spcPct val="130000"/>
                  </a:lnSpc>
                  <a:spcBef>
                    <a:spcPts val="2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3600" b="0">
                    <a:solidFill>
                      <a:srgbClr val="F7F7F7"/>
                    </a:solidFill>
                    <a:latin typeface="Open Sans"/>
                    <a:ea typeface="Open Sans"/>
                    <a:cs typeface="Open Sans"/>
                    <a:sym typeface="Open Sans"/>
                  </a:defRPr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rgbClr val="F7F7F7"/>
                  </a:solidFill>
                  <a:effectLst/>
                  <a:uLnTx/>
                  <a:uFillTx/>
                  <a:latin typeface="Times New Roman" panose="02020603050405020304" pitchFamily="18" charset="0"/>
                  <a:ea typeface="Open Sans"/>
                  <a:cs typeface="Times New Roman" panose="02020603050405020304" pitchFamily="18" charset="0"/>
                  <a:sym typeface="Open Sans"/>
                </a:endParaRPr>
              </a:p>
            </p:txBody>
          </p:sp>
          <p:sp>
            <p:nvSpPr>
              <p:cNvPr id="33" name="cazuri noi înregistrate astăzi">
                <a:extLst>
                  <a:ext uri="{FF2B5EF4-FFF2-40B4-BE49-F238E27FC236}">
                    <a16:creationId xmlns:a16="http://schemas.microsoft.com/office/drawing/2014/main" id="{AA46C5D9-581F-4A87-9D9C-4040918EDA5F}"/>
                  </a:ext>
                </a:extLst>
              </p:cNvPr>
              <p:cNvSpPr/>
              <p:nvPr/>
            </p:nvSpPr>
            <p:spPr>
              <a:xfrm>
                <a:off x="257781" y="-98227"/>
                <a:ext cx="11109480" cy="248185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extrusionOk="0">
                    <a:moveTo>
                      <a:pt x="0" y="0"/>
                    </a:moveTo>
                    <a:lnTo>
                      <a:pt x="21600" y="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</a:ext>
              </a:extLst>
            </p:spPr>
            <p:txBody>
              <a:bodyPr wrap="square" lIns="91439" tIns="91439" rIns="91439" bIns="91439" numCol="1" anchor="ctr">
                <a:spAutoFit/>
              </a:bodyPr>
              <a:lstStyle>
                <a:lvl1pPr algn="l" defTabSz="1828660">
                  <a:defRPr sz="5700" b="0">
                    <a:latin typeface="Open Sans"/>
                    <a:ea typeface="Open Sans"/>
                    <a:cs typeface="Open Sans"/>
                    <a:sym typeface="Open Sans"/>
                  </a:defRPr>
                </a:lvl1pPr>
              </a:lstStyle>
              <a:p>
                <a:pPr marL="0" marR="0" lvl="0" indent="0" algn="ctr" defTabSz="1828660" rtl="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ro-MD" sz="24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Open Sans"/>
                    <a:cs typeface="Times New Roman" panose="02020603050405020304" pitchFamily="18" charset="0"/>
                    <a:sym typeface="Open Sans"/>
                  </a:rPr>
                  <a:t>Decese înregistrate de la începutul campaniei de imunizare</a:t>
                </a:r>
              </a:p>
            </p:txBody>
          </p:sp>
        </p:grpSp>
        <p:grpSp>
          <p:nvGrpSpPr>
            <p:cNvPr id="26" name="Rectangle 5">
              <a:extLst>
                <a:ext uri="{FF2B5EF4-FFF2-40B4-BE49-F238E27FC236}">
                  <a16:creationId xmlns:a16="http://schemas.microsoft.com/office/drawing/2014/main" id="{A931BCAA-85BD-4F4D-8CD4-E98A2F66F69F}"/>
                </a:ext>
              </a:extLst>
            </p:cNvPr>
            <p:cNvGrpSpPr/>
            <p:nvPr/>
          </p:nvGrpSpPr>
          <p:grpSpPr>
            <a:xfrm>
              <a:off x="11619968" y="3013"/>
              <a:ext cx="6088440" cy="2282404"/>
              <a:chOff x="11619964" y="2"/>
              <a:chExt cx="6088438" cy="2282402"/>
            </a:xfrm>
          </p:grpSpPr>
          <p:sp>
            <p:nvSpPr>
              <p:cNvPr id="29" name="Rectangle">
                <a:extLst>
                  <a:ext uri="{FF2B5EF4-FFF2-40B4-BE49-F238E27FC236}">
                    <a16:creationId xmlns:a16="http://schemas.microsoft.com/office/drawing/2014/main" id="{73C8EC44-5F15-4690-B4C0-79B4D4C85A6D}"/>
                  </a:ext>
                </a:extLst>
              </p:cNvPr>
              <p:cNvSpPr/>
              <p:nvPr/>
            </p:nvSpPr>
            <p:spPr>
              <a:xfrm>
                <a:off x="11802849" y="2"/>
                <a:ext cx="5905551" cy="2282402"/>
              </a:xfrm>
              <a:prstGeom prst="rect">
                <a:avLst/>
              </a:prstGeom>
              <a:solidFill>
                <a:srgbClr val="1D46F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91439" tIns="91439" rIns="91439" bIns="91439" numCol="1" anchor="ctr">
                <a:noAutofit/>
              </a:bodyPr>
              <a:lstStyle/>
              <a:p>
                <a:pPr marL="0" marR="0" lvl="0" indent="0" algn="l" defTabSz="1828660" rtl="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3600" b="0">
                    <a:solidFill>
                      <a:srgbClr val="F7F7F7"/>
                    </a:solidFill>
                    <a:latin typeface="Open Sans"/>
                    <a:ea typeface="Open Sans"/>
                    <a:cs typeface="Open Sans"/>
                    <a:sym typeface="Open Sans"/>
                  </a:defRPr>
                </a:pPr>
                <a:endParaRPr kumimoji="0" sz="2400" b="0" i="0" u="none" strike="noStrike" kern="0" cap="none" spc="0" normalizeH="0" baseline="0" noProof="0" dirty="0">
                  <a:ln>
                    <a:noFill/>
                  </a:ln>
                  <a:solidFill>
                    <a:srgbClr val="F7F7F7"/>
                  </a:solidFill>
                  <a:effectLst/>
                  <a:uLnTx/>
                  <a:uFillTx/>
                  <a:latin typeface="Times New Roman" panose="02020603050405020304" pitchFamily="18" charset="0"/>
                  <a:ea typeface="Open Sans"/>
                  <a:cs typeface="Times New Roman" panose="02020603050405020304" pitchFamily="18" charset="0"/>
                  <a:sym typeface="Open Sans"/>
                </a:endParaRPr>
              </a:p>
            </p:txBody>
          </p:sp>
          <p:sp>
            <p:nvSpPr>
              <p:cNvPr id="30" name="+156">
                <a:extLst>
                  <a:ext uri="{FF2B5EF4-FFF2-40B4-BE49-F238E27FC236}">
                    <a16:creationId xmlns:a16="http://schemas.microsoft.com/office/drawing/2014/main" id="{634A0577-176B-491F-993C-6CDFF5C83F33}"/>
                  </a:ext>
                </a:extLst>
              </p:cNvPr>
              <p:cNvSpPr/>
              <p:nvPr/>
            </p:nvSpPr>
            <p:spPr>
              <a:xfrm>
                <a:off x="11619964" y="164107"/>
                <a:ext cx="6088438" cy="198548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extrusionOk="0">
                    <a:moveTo>
                      <a:pt x="0" y="0"/>
                    </a:moveTo>
                    <a:lnTo>
                      <a:pt x="21600" y="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</a:ext>
              </a:extLst>
            </p:spPr>
            <p:txBody>
              <a:bodyPr wrap="square" lIns="91439" tIns="91439" rIns="91439" bIns="91439" numCol="1" anchor="ctr">
                <a:spAutoFit/>
              </a:bodyPr>
              <a:lstStyle>
                <a:lvl1pPr algn="l" defTabSz="1828660">
                  <a:defRPr sz="9500" b="0">
                    <a:solidFill>
                      <a:srgbClr val="F7F7F7"/>
                    </a:solidFill>
                    <a:latin typeface="Open Sans"/>
                    <a:ea typeface="Open Sans"/>
                    <a:cs typeface="Open Sans"/>
                    <a:sym typeface="Open Sans"/>
                  </a:defRPr>
                </a:lvl1pPr>
              </a:lstStyle>
              <a:p>
                <a:pPr marL="0" marR="0" lvl="0" indent="0" algn="ctr" defTabSz="1828660" rtl="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ro-MD" sz="36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Open Sans"/>
                    <a:cs typeface="Times New Roman" panose="02020603050405020304" pitchFamily="18" charset="0"/>
                    <a:sym typeface="Open Sans"/>
                  </a:rPr>
                  <a:t>6059</a:t>
                </a:r>
                <a:endParaRPr kumimoji="0" sz="36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Open Sans"/>
                  <a:cs typeface="Times New Roman" panose="02020603050405020304" pitchFamily="18" charset="0"/>
                  <a:sym typeface="Open Sans"/>
                </a:endParaRPr>
              </a:p>
            </p:txBody>
          </p:sp>
        </p:grpSp>
      </p:grpSp>
      <p:grpSp>
        <p:nvGrpSpPr>
          <p:cNvPr id="34" name="Group 8">
            <a:extLst>
              <a:ext uri="{FF2B5EF4-FFF2-40B4-BE49-F238E27FC236}">
                <a16:creationId xmlns:a16="http://schemas.microsoft.com/office/drawing/2014/main" id="{EF571633-384A-40EA-BF10-765A808CE6BA}"/>
              </a:ext>
            </a:extLst>
          </p:cNvPr>
          <p:cNvGrpSpPr/>
          <p:nvPr/>
        </p:nvGrpSpPr>
        <p:grpSpPr>
          <a:xfrm>
            <a:off x="1565174" y="4039333"/>
            <a:ext cx="10548035" cy="923327"/>
            <a:chOff x="0" y="-98230"/>
            <a:chExt cx="17708409" cy="2481861"/>
          </a:xfrm>
        </p:grpSpPr>
        <p:grpSp>
          <p:nvGrpSpPr>
            <p:cNvPr id="35" name="Rectangle 4">
              <a:extLst>
                <a:ext uri="{FF2B5EF4-FFF2-40B4-BE49-F238E27FC236}">
                  <a16:creationId xmlns:a16="http://schemas.microsoft.com/office/drawing/2014/main" id="{5240C9BA-8DF5-4DBF-91F6-6164769E2E6A}"/>
                </a:ext>
              </a:extLst>
            </p:cNvPr>
            <p:cNvGrpSpPr/>
            <p:nvPr/>
          </p:nvGrpSpPr>
          <p:grpSpPr>
            <a:xfrm>
              <a:off x="0" y="-98230"/>
              <a:ext cx="17708409" cy="2481861"/>
              <a:chOff x="0" y="-98228"/>
              <a:chExt cx="17708408" cy="2481859"/>
            </a:xfrm>
          </p:grpSpPr>
          <p:sp>
            <p:nvSpPr>
              <p:cNvPr id="39" name="Rectangle">
                <a:extLst>
                  <a:ext uri="{FF2B5EF4-FFF2-40B4-BE49-F238E27FC236}">
                    <a16:creationId xmlns:a16="http://schemas.microsoft.com/office/drawing/2014/main" id="{711C2F7B-1FDE-41AE-B107-18D4BA180565}"/>
                  </a:ext>
                </a:extLst>
              </p:cNvPr>
              <p:cNvSpPr/>
              <p:nvPr/>
            </p:nvSpPr>
            <p:spPr>
              <a:xfrm>
                <a:off x="0" y="0"/>
                <a:ext cx="17708408" cy="2285415"/>
              </a:xfrm>
              <a:prstGeom prst="rect">
                <a:avLst/>
              </a:prstGeom>
              <a:solidFill>
                <a:srgbClr val="FEFFFF"/>
              </a:solidFill>
              <a:ln w="12700" cap="flat">
                <a:noFill/>
                <a:miter lim="400000"/>
              </a:ln>
              <a:effectLst>
                <a:outerShdw blurRad="1270000" dist="508000" dir="5400000" rotWithShape="0">
                  <a:srgbClr val="000000">
                    <a:alpha val="30000"/>
                  </a:srgbClr>
                </a:outerShdw>
              </a:effectLst>
            </p:spPr>
            <p:txBody>
              <a:bodyPr wrap="square" lIns="91439" tIns="91439" rIns="91439" bIns="91439" numCol="1" anchor="ctr">
                <a:noAutofit/>
              </a:bodyPr>
              <a:lstStyle/>
              <a:p>
                <a:pPr marL="0" marR="0" lvl="0" indent="0" algn="l" defTabSz="1828660" rtl="0" eaLnBrk="1" fontAlgn="auto" latinLnBrk="0" hangingPunct="0">
                  <a:lnSpc>
                    <a:spcPct val="130000"/>
                  </a:lnSpc>
                  <a:spcBef>
                    <a:spcPts val="2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3600" b="0">
                    <a:solidFill>
                      <a:srgbClr val="F7F7F7"/>
                    </a:solidFill>
                    <a:latin typeface="Open Sans"/>
                    <a:ea typeface="Open Sans"/>
                    <a:cs typeface="Open Sans"/>
                    <a:sym typeface="Open Sans"/>
                  </a:defRPr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rgbClr val="F7F7F7"/>
                  </a:solidFill>
                  <a:effectLst/>
                  <a:uLnTx/>
                  <a:uFillTx/>
                  <a:latin typeface="Times New Roman" panose="02020603050405020304" pitchFamily="18" charset="0"/>
                  <a:ea typeface="Open Sans"/>
                  <a:cs typeface="Times New Roman" panose="02020603050405020304" pitchFamily="18" charset="0"/>
                  <a:sym typeface="Open Sans"/>
                </a:endParaRPr>
              </a:p>
            </p:txBody>
          </p:sp>
          <p:sp>
            <p:nvSpPr>
              <p:cNvPr id="40" name="cazuri noi înregistrate astăzi">
                <a:extLst>
                  <a:ext uri="{FF2B5EF4-FFF2-40B4-BE49-F238E27FC236}">
                    <a16:creationId xmlns:a16="http://schemas.microsoft.com/office/drawing/2014/main" id="{9D06D77A-7F23-4035-91D7-EFBA58807209}"/>
                  </a:ext>
                </a:extLst>
              </p:cNvPr>
              <p:cNvSpPr/>
              <p:nvPr/>
            </p:nvSpPr>
            <p:spPr>
              <a:xfrm>
                <a:off x="257781" y="-98228"/>
                <a:ext cx="11109480" cy="248185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extrusionOk="0">
                    <a:moveTo>
                      <a:pt x="0" y="0"/>
                    </a:moveTo>
                    <a:lnTo>
                      <a:pt x="21600" y="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</a:ext>
              </a:extLst>
            </p:spPr>
            <p:txBody>
              <a:bodyPr wrap="square" lIns="91439" tIns="91439" rIns="91439" bIns="91439" numCol="1" anchor="ctr">
                <a:spAutoFit/>
              </a:bodyPr>
              <a:lstStyle>
                <a:lvl1pPr algn="l" defTabSz="1828660">
                  <a:defRPr sz="5700" b="0">
                    <a:latin typeface="Open Sans"/>
                    <a:ea typeface="Open Sans"/>
                    <a:cs typeface="Open Sans"/>
                    <a:sym typeface="Open Sans"/>
                  </a:defRPr>
                </a:lvl1pPr>
              </a:lstStyle>
              <a:p>
                <a:pPr marL="0" marR="0" lvl="0" indent="0" algn="ctr" defTabSz="1828660" rtl="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ro-MD" sz="24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Open Sans"/>
                    <a:cs typeface="Times New Roman" panose="02020603050405020304" pitchFamily="18" charset="0"/>
                    <a:sym typeface="Open Sans"/>
                  </a:rPr>
                  <a:t>inclusiv la persoane </a:t>
                </a:r>
              </a:p>
              <a:p>
                <a:pPr marL="0" marR="0" lvl="0" indent="0" algn="ctr" defTabSz="1828660" rtl="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ro-MD" sz="24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Open Sans"/>
                    <a:cs typeface="Times New Roman" panose="02020603050405020304" pitchFamily="18" charset="0"/>
                    <a:sym typeface="Open Sans"/>
                  </a:rPr>
                  <a:t>vaccinate cu schema completa </a:t>
                </a:r>
              </a:p>
            </p:txBody>
          </p:sp>
        </p:grpSp>
        <p:grpSp>
          <p:nvGrpSpPr>
            <p:cNvPr id="36" name="Rectangle 5">
              <a:extLst>
                <a:ext uri="{FF2B5EF4-FFF2-40B4-BE49-F238E27FC236}">
                  <a16:creationId xmlns:a16="http://schemas.microsoft.com/office/drawing/2014/main" id="{8332AE16-7C48-422B-920E-1F2CBB66CCD6}"/>
                </a:ext>
              </a:extLst>
            </p:cNvPr>
            <p:cNvGrpSpPr/>
            <p:nvPr/>
          </p:nvGrpSpPr>
          <p:grpSpPr>
            <a:xfrm>
              <a:off x="11619968" y="3011"/>
              <a:ext cx="6088439" cy="2282404"/>
              <a:chOff x="11619966" y="0"/>
              <a:chExt cx="6088438" cy="2282402"/>
            </a:xfrm>
          </p:grpSpPr>
          <p:sp>
            <p:nvSpPr>
              <p:cNvPr id="37" name="Rectangle">
                <a:extLst>
                  <a:ext uri="{FF2B5EF4-FFF2-40B4-BE49-F238E27FC236}">
                    <a16:creationId xmlns:a16="http://schemas.microsoft.com/office/drawing/2014/main" id="{6BE68C0A-176B-4982-9C29-872DB52721E1}"/>
                  </a:ext>
                </a:extLst>
              </p:cNvPr>
              <p:cNvSpPr/>
              <p:nvPr/>
            </p:nvSpPr>
            <p:spPr>
              <a:xfrm>
                <a:off x="11802850" y="0"/>
                <a:ext cx="5905554" cy="2282402"/>
              </a:xfrm>
              <a:prstGeom prst="rect">
                <a:avLst/>
              </a:prstGeom>
              <a:solidFill>
                <a:srgbClr val="1D46F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91439" tIns="91439" rIns="91439" bIns="91439" numCol="1" anchor="ctr">
                <a:noAutofit/>
              </a:bodyPr>
              <a:lstStyle/>
              <a:p>
                <a:pPr marL="0" marR="0" lvl="0" indent="0" algn="l" defTabSz="1828660" rtl="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3600" b="0">
                    <a:solidFill>
                      <a:srgbClr val="F7F7F7"/>
                    </a:solidFill>
                    <a:latin typeface="Open Sans"/>
                    <a:ea typeface="Open Sans"/>
                    <a:cs typeface="Open Sans"/>
                    <a:sym typeface="Open Sans"/>
                  </a:defRPr>
                </a:pPr>
                <a:endParaRPr kumimoji="0" sz="2400" b="0" i="0" u="none" strike="noStrike" kern="0" cap="none" spc="0" normalizeH="0" baseline="0" noProof="0" dirty="0">
                  <a:ln>
                    <a:noFill/>
                  </a:ln>
                  <a:solidFill>
                    <a:srgbClr val="F7F7F7"/>
                  </a:solidFill>
                  <a:effectLst/>
                  <a:uLnTx/>
                  <a:uFillTx/>
                  <a:latin typeface="Times New Roman" panose="02020603050405020304" pitchFamily="18" charset="0"/>
                  <a:ea typeface="Open Sans"/>
                  <a:cs typeface="Times New Roman" panose="02020603050405020304" pitchFamily="18" charset="0"/>
                  <a:sym typeface="Open Sans"/>
                </a:endParaRPr>
              </a:p>
            </p:txBody>
          </p:sp>
          <p:sp>
            <p:nvSpPr>
              <p:cNvPr id="38" name="+156">
                <a:extLst>
                  <a:ext uri="{FF2B5EF4-FFF2-40B4-BE49-F238E27FC236}">
                    <a16:creationId xmlns:a16="http://schemas.microsoft.com/office/drawing/2014/main" id="{20B505D1-F65C-4F80-8A11-B5C6A2485AD6}"/>
                  </a:ext>
                </a:extLst>
              </p:cNvPr>
              <p:cNvSpPr/>
              <p:nvPr/>
            </p:nvSpPr>
            <p:spPr>
              <a:xfrm>
                <a:off x="11619966" y="164107"/>
                <a:ext cx="6088438" cy="198548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extrusionOk="0">
                    <a:moveTo>
                      <a:pt x="0" y="0"/>
                    </a:moveTo>
                    <a:lnTo>
                      <a:pt x="21600" y="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</a:ext>
              </a:extLst>
            </p:spPr>
            <p:txBody>
              <a:bodyPr wrap="square" lIns="91439" tIns="91439" rIns="91439" bIns="91439" numCol="1" anchor="ctr">
                <a:spAutoFit/>
              </a:bodyPr>
              <a:lstStyle>
                <a:lvl1pPr algn="l" defTabSz="1828660">
                  <a:defRPr sz="9500" b="0">
                    <a:solidFill>
                      <a:srgbClr val="F7F7F7"/>
                    </a:solidFill>
                    <a:latin typeface="Open Sans"/>
                    <a:ea typeface="Open Sans"/>
                    <a:cs typeface="Open Sans"/>
                    <a:sym typeface="Open Sans"/>
                  </a:defRPr>
                </a:lvl1pPr>
              </a:lstStyle>
              <a:p>
                <a:pPr marL="0" marR="0" lvl="0" indent="0" algn="ctr" defTabSz="1828660" rtl="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ro-MD" sz="36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Open Sans"/>
                    <a:cs typeface="Times New Roman" panose="02020603050405020304" pitchFamily="18" charset="0"/>
                    <a:sym typeface="Open Sans"/>
                  </a:rPr>
                  <a:t>374</a:t>
                </a:r>
                <a:r>
                  <a:rPr kumimoji="0" lang="ro-MD" sz="36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F7F7F7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Open Sans"/>
                    <a:cs typeface="Times New Roman" panose="02020603050405020304" pitchFamily="18" charset="0"/>
                    <a:sym typeface="Open Sans"/>
                  </a:rPr>
                  <a:t> </a:t>
                </a:r>
                <a:endParaRPr kumimoji="0" sz="3600" b="1" i="0" u="none" strike="noStrike" kern="0" cap="none" spc="0" normalizeH="0" baseline="0" noProof="0" dirty="0">
                  <a:ln>
                    <a:noFill/>
                  </a:ln>
                  <a:solidFill>
                    <a:srgbClr val="F7F7F7"/>
                  </a:solidFill>
                  <a:effectLst/>
                  <a:uLnTx/>
                  <a:uFillTx/>
                  <a:latin typeface="Times New Roman" panose="02020603050405020304" pitchFamily="18" charset="0"/>
                  <a:ea typeface="Open Sans"/>
                  <a:cs typeface="Times New Roman" panose="02020603050405020304" pitchFamily="18" charset="0"/>
                  <a:sym typeface="Open Sans"/>
                </a:endParaRPr>
              </a:p>
            </p:txBody>
          </p:sp>
        </p:grpSp>
      </p:grpSp>
      <p:grpSp>
        <p:nvGrpSpPr>
          <p:cNvPr id="41" name="Group 8">
            <a:extLst>
              <a:ext uri="{FF2B5EF4-FFF2-40B4-BE49-F238E27FC236}">
                <a16:creationId xmlns:a16="http://schemas.microsoft.com/office/drawing/2014/main" id="{BF66AF2E-2DCE-4646-AC14-2C7172A651A3}"/>
              </a:ext>
            </a:extLst>
          </p:cNvPr>
          <p:cNvGrpSpPr/>
          <p:nvPr/>
        </p:nvGrpSpPr>
        <p:grpSpPr>
          <a:xfrm>
            <a:off x="12453917" y="3009276"/>
            <a:ext cx="10548521" cy="850245"/>
            <a:chOff x="0" y="-3"/>
            <a:chExt cx="17708409" cy="2285418"/>
          </a:xfrm>
        </p:grpSpPr>
        <p:grpSp>
          <p:nvGrpSpPr>
            <p:cNvPr id="42" name="Rectangle 4">
              <a:extLst>
                <a:ext uri="{FF2B5EF4-FFF2-40B4-BE49-F238E27FC236}">
                  <a16:creationId xmlns:a16="http://schemas.microsoft.com/office/drawing/2014/main" id="{74CEA861-3031-40E6-85DE-F704CBD0B529}"/>
                </a:ext>
              </a:extLst>
            </p:cNvPr>
            <p:cNvGrpSpPr/>
            <p:nvPr/>
          </p:nvGrpSpPr>
          <p:grpSpPr>
            <a:xfrm>
              <a:off x="0" y="-3"/>
              <a:ext cx="17708409" cy="2285416"/>
              <a:chOff x="0" y="-1"/>
              <a:chExt cx="17708408" cy="2285414"/>
            </a:xfrm>
          </p:grpSpPr>
          <p:sp>
            <p:nvSpPr>
              <p:cNvPr id="46" name="Rectangle">
                <a:extLst>
                  <a:ext uri="{FF2B5EF4-FFF2-40B4-BE49-F238E27FC236}">
                    <a16:creationId xmlns:a16="http://schemas.microsoft.com/office/drawing/2014/main" id="{95070E7A-4800-4BED-BD42-8BCA04AB6F26}"/>
                  </a:ext>
                </a:extLst>
              </p:cNvPr>
              <p:cNvSpPr/>
              <p:nvPr/>
            </p:nvSpPr>
            <p:spPr>
              <a:xfrm>
                <a:off x="0" y="-1"/>
                <a:ext cx="17708408" cy="2285414"/>
              </a:xfrm>
              <a:prstGeom prst="rect">
                <a:avLst/>
              </a:prstGeom>
              <a:solidFill>
                <a:srgbClr val="FEFFFF"/>
              </a:solidFill>
              <a:ln w="12700" cap="flat">
                <a:noFill/>
                <a:miter lim="400000"/>
              </a:ln>
              <a:effectLst>
                <a:outerShdw blurRad="1270000" dist="508000" dir="5400000" rotWithShape="0">
                  <a:srgbClr val="000000">
                    <a:alpha val="30000"/>
                  </a:srgbClr>
                </a:outerShdw>
              </a:effectLst>
            </p:spPr>
            <p:txBody>
              <a:bodyPr wrap="square" lIns="91439" tIns="91439" rIns="91439" bIns="91439" numCol="1" anchor="ctr">
                <a:noAutofit/>
              </a:bodyPr>
              <a:lstStyle/>
              <a:p>
                <a:pPr marL="0" marR="0" lvl="0" indent="0" algn="l" defTabSz="1828660" rtl="0" eaLnBrk="1" fontAlgn="auto" latinLnBrk="0" hangingPunct="0">
                  <a:lnSpc>
                    <a:spcPct val="130000"/>
                  </a:lnSpc>
                  <a:spcBef>
                    <a:spcPts val="2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3600" b="0">
                    <a:solidFill>
                      <a:srgbClr val="F7F7F7"/>
                    </a:solidFill>
                    <a:latin typeface="Open Sans"/>
                    <a:ea typeface="Open Sans"/>
                    <a:cs typeface="Open Sans"/>
                    <a:sym typeface="Open Sans"/>
                  </a:defRPr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rgbClr val="F7F7F7"/>
                  </a:solidFill>
                  <a:effectLst/>
                  <a:uLnTx/>
                  <a:uFillTx/>
                  <a:latin typeface="Times New Roman" panose="02020603050405020304" pitchFamily="18" charset="0"/>
                  <a:ea typeface="Open Sans"/>
                  <a:cs typeface="Times New Roman" panose="02020603050405020304" pitchFamily="18" charset="0"/>
                  <a:sym typeface="Open Sans"/>
                </a:endParaRPr>
              </a:p>
            </p:txBody>
          </p:sp>
          <p:sp>
            <p:nvSpPr>
              <p:cNvPr id="47" name="cazuri noi înregistrate astăzi">
                <a:extLst>
                  <a:ext uri="{FF2B5EF4-FFF2-40B4-BE49-F238E27FC236}">
                    <a16:creationId xmlns:a16="http://schemas.microsoft.com/office/drawing/2014/main" id="{952A6699-D37E-4C57-B1A4-FAA5116A5E82}"/>
                  </a:ext>
                </a:extLst>
              </p:cNvPr>
              <p:cNvSpPr/>
              <p:nvPr/>
            </p:nvSpPr>
            <p:spPr>
              <a:xfrm>
                <a:off x="257781" y="398141"/>
                <a:ext cx="11109480" cy="148911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extrusionOk="0">
                    <a:moveTo>
                      <a:pt x="0" y="0"/>
                    </a:moveTo>
                    <a:lnTo>
                      <a:pt x="21600" y="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</a:ext>
              </a:extLst>
            </p:spPr>
            <p:txBody>
              <a:bodyPr wrap="square" lIns="91439" tIns="91439" rIns="91439" bIns="91439" numCol="1" anchor="ctr">
                <a:spAutoFit/>
              </a:bodyPr>
              <a:lstStyle>
                <a:lvl1pPr algn="l" defTabSz="1828660">
                  <a:defRPr sz="5700" b="0">
                    <a:latin typeface="Open Sans"/>
                    <a:ea typeface="Open Sans"/>
                    <a:cs typeface="Open Sans"/>
                    <a:sym typeface="Open Sans"/>
                  </a:defRPr>
                </a:lvl1pPr>
              </a:lstStyle>
              <a:p>
                <a:pPr marL="0" marR="0" lvl="0" indent="0" algn="ctr" defTabSz="1828660" rtl="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it-IT" sz="24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Open Sans"/>
                    <a:cs typeface="Times New Roman" panose="02020603050405020304" pitchFamily="18" charset="0"/>
                    <a:sym typeface="Open Sans"/>
                  </a:rPr>
                  <a:t>Decese înregistrate în săpt</a:t>
                </a:r>
                <a:r>
                  <a:rPr kumimoji="0" lang="ro-MD" sz="24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Open Sans"/>
                    <a:cs typeface="Times New Roman" panose="02020603050405020304" pitchFamily="18" charset="0"/>
                    <a:sym typeface="Open Sans"/>
                  </a:rPr>
                  <a:t>.</a:t>
                </a:r>
                <a:r>
                  <a:rPr kumimoji="0" lang="it-IT" sz="24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Open Sans"/>
                    <a:cs typeface="Times New Roman" panose="02020603050405020304" pitchFamily="18" charset="0"/>
                    <a:sym typeface="Open Sans"/>
                  </a:rPr>
                  <a:t> </a:t>
                </a:r>
                <a:r>
                  <a:rPr kumimoji="0" lang="ro-MD" sz="24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Open Sans"/>
                    <a:cs typeface="Times New Roman" panose="02020603050405020304" pitchFamily="18" charset="0"/>
                    <a:sym typeface="Open Sans"/>
                  </a:rPr>
                  <a:t>02</a:t>
                </a:r>
              </a:p>
            </p:txBody>
          </p:sp>
        </p:grpSp>
        <p:grpSp>
          <p:nvGrpSpPr>
            <p:cNvPr id="43" name="Rectangle 5">
              <a:extLst>
                <a:ext uri="{FF2B5EF4-FFF2-40B4-BE49-F238E27FC236}">
                  <a16:creationId xmlns:a16="http://schemas.microsoft.com/office/drawing/2014/main" id="{E7B90D5F-E8A0-403D-854B-298EB06EE694}"/>
                </a:ext>
              </a:extLst>
            </p:cNvPr>
            <p:cNvGrpSpPr/>
            <p:nvPr/>
          </p:nvGrpSpPr>
          <p:grpSpPr>
            <a:xfrm>
              <a:off x="11619968" y="3011"/>
              <a:ext cx="6088439" cy="2282404"/>
              <a:chOff x="11619966" y="0"/>
              <a:chExt cx="6088438" cy="2282402"/>
            </a:xfrm>
          </p:grpSpPr>
          <p:sp>
            <p:nvSpPr>
              <p:cNvPr id="44" name="Rectangle">
                <a:extLst>
                  <a:ext uri="{FF2B5EF4-FFF2-40B4-BE49-F238E27FC236}">
                    <a16:creationId xmlns:a16="http://schemas.microsoft.com/office/drawing/2014/main" id="{B5DEEE8E-BE70-423B-A22F-10AAEFA38976}"/>
                  </a:ext>
                </a:extLst>
              </p:cNvPr>
              <p:cNvSpPr/>
              <p:nvPr/>
            </p:nvSpPr>
            <p:spPr>
              <a:xfrm>
                <a:off x="11802850" y="0"/>
                <a:ext cx="5905554" cy="2282402"/>
              </a:xfrm>
              <a:prstGeom prst="rect">
                <a:avLst/>
              </a:prstGeom>
              <a:solidFill>
                <a:srgbClr val="1D46F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91439" tIns="91439" rIns="91439" bIns="91439" numCol="1" anchor="ctr">
                <a:noAutofit/>
              </a:bodyPr>
              <a:lstStyle/>
              <a:p>
                <a:pPr marL="0" marR="0" lvl="0" indent="0" algn="l" defTabSz="1828660" rtl="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3600" b="0">
                    <a:solidFill>
                      <a:srgbClr val="F7F7F7"/>
                    </a:solidFill>
                    <a:latin typeface="Open Sans"/>
                    <a:ea typeface="Open Sans"/>
                    <a:cs typeface="Open Sans"/>
                    <a:sym typeface="Open Sans"/>
                  </a:defRPr>
                </a:pPr>
                <a:endParaRPr kumimoji="0" sz="2400" b="0" i="0" u="none" strike="noStrike" kern="0" cap="none" spc="0" normalizeH="0" baseline="0" noProof="0" dirty="0">
                  <a:ln>
                    <a:noFill/>
                  </a:ln>
                  <a:solidFill>
                    <a:srgbClr val="F7F7F7"/>
                  </a:solidFill>
                  <a:effectLst/>
                  <a:uLnTx/>
                  <a:uFillTx/>
                  <a:latin typeface="Times New Roman" panose="02020603050405020304" pitchFamily="18" charset="0"/>
                  <a:ea typeface="Open Sans"/>
                  <a:cs typeface="Times New Roman" panose="02020603050405020304" pitchFamily="18" charset="0"/>
                  <a:sym typeface="Open Sans"/>
                </a:endParaRPr>
              </a:p>
            </p:txBody>
          </p:sp>
          <p:sp>
            <p:nvSpPr>
              <p:cNvPr id="45" name="+156">
                <a:extLst>
                  <a:ext uri="{FF2B5EF4-FFF2-40B4-BE49-F238E27FC236}">
                    <a16:creationId xmlns:a16="http://schemas.microsoft.com/office/drawing/2014/main" id="{EF5FC986-7E08-4A62-BEAD-B4FA5AD8A830}"/>
                  </a:ext>
                </a:extLst>
              </p:cNvPr>
              <p:cNvSpPr/>
              <p:nvPr/>
            </p:nvSpPr>
            <p:spPr>
              <a:xfrm>
                <a:off x="11619966" y="164107"/>
                <a:ext cx="6088438" cy="198548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extrusionOk="0">
                    <a:moveTo>
                      <a:pt x="0" y="0"/>
                    </a:moveTo>
                    <a:lnTo>
                      <a:pt x="21600" y="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</a:ext>
              </a:extLst>
            </p:spPr>
            <p:txBody>
              <a:bodyPr wrap="square" lIns="91439" tIns="91439" rIns="91439" bIns="91439" numCol="1" anchor="ctr">
                <a:spAutoFit/>
              </a:bodyPr>
              <a:lstStyle>
                <a:lvl1pPr algn="l" defTabSz="1828660">
                  <a:defRPr sz="9500" b="0">
                    <a:solidFill>
                      <a:srgbClr val="F7F7F7"/>
                    </a:solidFill>
                    <a:latin typeface="Open Sans"/>
                    <a:ea typeface="Open Sans"/>
                    <a:cs typeface="Open Sans"/>
                    <a:sym typeface="Open Sans"/>
                  </a:defRPr>
                </a:lvl1pPr>
              </a:lstStyle>
              <a:p>
                <a:pPr marL="0" marR="0" lvl="0" indent="0" algn="ctr" defTabSz="1828660" rtl="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ro-MD" sz="3600" b="1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81</a:t>
                </a:r>
                <a:r>
                  <a:rPr kumimoji="0" lang="ro-MD" sz="36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Open Sans"/>
                    <a:cs typeface="Times New Roman" panose="02020603050405020304" pitchFamily="18" charset="0"/>
                    <a:sym typeface="Open Sans"/>
                  </a:rPr>
                  <a:t> </a:t>
                </a:r>
                <a:r>
                  <a:rPr kumimoji="0" lang="ro-MD" sz="36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Open Sans"/>
                    <a:cs typeface="Times New Roman" panose="02020603050405020304" pitchFamily="18" charset="0"/>
                    <a:sym typeface="Open Sans"/>
                  </a:rPr>
                  <a:t> </a:t>
                </a:r>
                <a:endParaRPr kumimoji="0" sz="3600" b="1" i="0" u="none" strike="noStrike" kern="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Open Sans"/>
                  <a:cs typeface="Times New Roman" panose="02020603050405020304" pitchFamily="18" charset="0"/>
                  <a:sym typeface="Open Sans"/>
                </a:endParaRPr>
              </a:p>
            </p:txBody>
          </p:sp>
        </p:grpSp>
      </p:grpSp>
      <p:grpSp>
        <p:nvGrpSpPr>
          <p:cNvPr id="55" name="Group 8">
            <a:extLst>
              <a:ext uri="{FF2B5EF4-FFF2-40B4-BE49-F238E27FC236}">
                <a16:creationId xmlns:a16="http://schemas.microsoft.com/office/drawing/2014/main" id="{5A2AAAF5-0B4E-4B16-87AB-9DC8703DA4A8}"/>
              </a:ext>
            </a:extLst>
          </p:cNvPr>
          <p:cNvGrpSpPr/>
          <p:nvPr/>
        </p:nvGrpSpPr>
        <p:grpSpPr>
          <a:xfrm>
            <a:off x="12453916" y="4002790"/>
            <a:ext cx="10548035" cy="923328"/>
            <a:chOff x="0" y="-98230"/>
            <a:chExt cx="17708409" cy="2481861"/>
          </a:xfrm>
        </p:grpSpPr>
        <p:grpSp>
          <p:nvGrpSpPr>
            <p:cNvPr id="56" name="Rectangle 4">
              <a:extLst>
                <a:ext uri="{FF2B5EF4-FFF2-40B4-BE49-F238E27FC236}">
                  <a16:creationId xmlns:a16="http://schemas.microsoft.com/office/drawing/2014/main" id="{F7E43620-E73F-4411-BC81-6D279833363A}"/>
                </a:ext>
              </a:extLst>
            </p:cNvPr>
            <p:cNvGrpSpPr/>
            <p:nvPr/>
          </p:nvGrpSpPr>
          <p:grpSpPr>
            <a:xfrm>
              <a:off x="0" y="-98230"/>
              <a:ext cx="17708409" cy="2481861"/>
              <a:chOff x="0" y="-98228"/>
              <a:chExt cx="17708408" cy="2481859"/>
            </a:xfrm>
          </p:grpSpPr>
          <p:sp>
            <p:nvSpPr>
              <p:cNvPr id="60" name="Rectangle">
                <a:extLst>
                  <a:ext uri="{FF2B5EF4-FFF2-40B4-BE49-F238E27FC236}">
                    <a16:creationId xmlns:a16="http://schemas.microsoft.com/office/drawing/2014/main" id="{62ED1907-B344-4723-94FC-481F80EDB5F1}"/>
                  </a:ext>
                </a:extLst>
              </p:cNvPr>
              <p:cNvSpPr/>
              <p:nvPr/>
            </p:nvSpPr>
            <p:spPr>
              <a:xfrm>
                <a:off x="0" y="-1"/>
                <a:ext cx="17708408" cy="2285414"/>
              </a:xfrm>
              <a:prstGeom prst="rect">
                <a:avLst/>
              </a:prstGeom>
              <a:solidFill>
                <a:srgbClr val="FEFFFF"/>
              </a:solidFill>
              <a:ln w="12700" cap="flat">
                <a:noFill/>
                <a:miter lim="400000"/>
              </a:ln>
              <a:effectLst>
                <a:outerShdw blurRad="1270000" dist="508000" dir="5400000" rotWithShape="0">
                  <a:srgbClr val="000000">
                    <a:alpha val="30000"/>
                  </a:srgbClr>
                </a:outerShdw>
              </a:effectLst>
            </p:spPr>
            <p:txBody>
              <a:bodyPr wrap="square" lIns="91439" tIns="91439" rIns="91439" bIns="91439" numCol="1" anchor="ctr">
                <a:noAutofit/>
              </a:bodyPr>
              <a:lstStyle/>
              <a:p>
                <a:pPr marL="0" marR="0" lvl="0" indent="0" algn="l" defTabSz="1828660" rtl="0" eaLnBrk="1" fontAlgn="auto" latinLnBrk="0" hangingPunct="0">
                  <a:lnSpc>
                    <a:spcPct val="130000"/>
                  </a:lnSpc>
                  <a:spcBef>
                    <a:spcPts val="2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3600" b="0">
                    <a:solidFill>
                      <a:srgbClr val="F7F7F7"/>
                    </a:solidFill>
                    <a:latin typeface="Open Sans"/>
                    <a:ea typeface="Open Sans"/>
                    <a:cs typeface="Open Sans"/>
                    <a:sym typeface="Open Sans"/>
                  </a:defRPr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rgbClr val="F7F7F7"/>
                  </a:solidFill>
                  <a:effectLst/>
                  <a:uLnTx/>
                  <a:uFillTx/>
                  <a:latin typeface="Times New Roman" panose="02020603050405020304" pitchFamily="18" charset="0"/>
                  <a:ea typeface="Open Sans"/>
                  <a:cs typeface="Times New Roman" panose="02020603050405020304" pitchFamily="18" charset="0"/>
                  <a:sym typeface="Open Sans"/>
                </a:endParaRPr>
              </a:p>
            </p:txBody>
          </p:sp>
          <p:sp>
            <p:nvSpPr>
              <p:cNvPr id="61" name="cazuri noi înregistrate astăzi">
                <a:extLst>
                  <a:ext uri="{FF2B5EF4-FFF2-40B4-BE49-F238E27FC236}">
                    <a16:creationId xmlns:a16="http://schemas.microsoft.com/office/drawing/2014/main" id="{2CDE1637-68FE-4E08-B186-C97B16AACC7B}"/>
                  </a:ext>
                </a:extLst>
              </p:cNvPr>
              <p:cNvSpPr/>
              <p:nvPr/>
            </p:nvSpPr>
            <p:spPr>
              <a:xfrm>
                <a:off x="257783" y="-98228"/>
                <a:ext cx="11109480" cy="248185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extrusionOk="0">
                    <a:moveTo>
                      <a:pt x="0" y="0"/>
                    </a:moveTo>
                    <a:lnTo>
                      <a:pt x="21600" y="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</a:ext>
              </a:extLst>
            </p:spPr>
            <p:txBody>
              <a:bodyPr wrap="square" lIns="91439" tIns="91439" rIns="91439" bIns="91439" numCol="1" anchor="ctr">
                <a:spAutoFit/>
              </a:bodyPr>
              <a:lstStyle>
                <a:lvl1pPr algn="l" defTabSz="1828660">
                  <a:defRPr sz="5700" b="0">
                    <a:latin typeface="Open Sans"/>
                    <a:ea typeface="Open Sans"/>
                    <a:cs typeface="Open Sans"/>
                    <a:sym typeface="Open Sans"/>
                  </a:defRPr>
                </a:lvl1pPr>
              </a:lstStyle>
              <a:p>
                <a:pPr marL="0" marR="0" lvl="0" indent="0" algn="ctr" defTabSz="1828660" rtl="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ro-MD" sz="24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Open Sans"/>
                    <a:cs typeface="Times New Roman" panose="02020603050405020304" pitchFamily="18" charset="0"/>
                    <a:sym typeface="Open Sans"/>
                  </a:rPr>
                  <a:t>inclusiv la persoane </a:t>
                </a:r>
              </a:p>
              <a:p>
                <a:pPr marL="0" marR="0" lvl="0" indent="0" algn="ctr" defTabSz="1828660" rtl="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ro-MD" sz="24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Open Sans"/>
                    <a:cs typeface="Times New Roman" panose="02020603050405020304" pitchFamily="18" charset="0"/>
                    <a:sym typeface="Open Sans"/>
                  </a:rPr>
                  <a:t>vaccinate cu schema completa </a:t>
                </a:r>
              </a:p>
            </p:txBody>
          </p:sp>
        </p:grpSp>
        <p:grpSp>
          <p:nvGrpSpPr>
            <p:cNvPr id="57" name="Rectangle 5">
              <a:extLst>
                <a:ext uri="{FF2B5EF4-FFF2-40B4-BE49-F238E27FC236}">
                  <a16:creationId xmlns:a16="http://schemas.microsoft.com/office/drawing/2014/main" id="{72F2BC35-ED5B-4ACB-AE04-7276D7F7BC49}"/>
                </a:ext>
              </a:extLst>
            </p:cNvPr>
            <p:cNvGrpSpPr/>
            <p:nvPr/>
          </p:nvGrpSpPr>
          <p:grpSpPr>
            <a:xfrm>
              <a:off x="11619968" y="3011"/>
              <a:ext cx="6088439" cy="2282404"/>
              <a:chOff x="11619966" y="0"/>
              <a:chExt cx="6088438" cy="2282402"/>
            </a:xfrm>
          </p:grpSpPr>
          <p:sp>
            <p:nvSpPr>
              <p:cNvPr id="58" name="Rectangle">
                <a:extLst>
                  <a:ext uri="{FF2B5EF4-FFF2-40B4-BE49-F238E27FC236}">
                    <a16:creationId xmlns:a16="http://schemas.microsoft.com/office/drawing/2014/main" id="{C7A87ABC-6034-47C8-ADBC-A3AE3AEA28C2}"/>
                  </a:ext>
                </a:extLst>
              </p:cNvPr>
              <p:cNvSpPr/>
              <p:nvPr/>
            </p:nvSpPr>
            <p:spPr>
              <a:xfrm>
                <a:off x="11802850" y="0"/>
                <a:ext cx="5905554" cy="2282402"/>
              </a:xfrm>
              <a:prstGeom prst="rect">
                <a:avLst/>
              </a:prstGeom>
              <a:solidFill>
                <a:srgbClr val="1D46F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91439" tIns="91439" rIns="91439" bIns="91439" numCol="1" anchor="ctr">
                <a:noAutofit/>
              </a:bodyPr>
              <a:lstStyle/>
              <a:p>
                <a:pPr marL="0" marR="0" lvl="0" indent="0" algn="l" defTabSz="1828660" rtl="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3600" b="0">
                    <a:solidFill>
                      <a:srgbClr val="F7F7F7"/>
                    </a:solidFill>
                    <a:latin typeface="Open Sans"/>
                    <a:ea typeface="Open Sans"/>
                    <a:cs typeface="Open Sans"/>
                    <a:sym typeface="Open Sans"/>
                  </a:defRPr>
                </a:pPr>
                <a:endParaRPr kumimoji="0" sz="2400" b="0" i="0" u="none" strike="noStrike" kern="0" cap="none" spc="0" normalizeH="0" baseline="0" noProof="0" dirty="0">
                  <a:ln>
                    <a:noFill/>
                  </a:ln>
                  <a:solidFill>
                    <a:srgbClr val="F7F7F7"/>
                  </a:solidFill>
                  <a:effectLst/>
                  <a:uLnTx/>
                  <a:uFillTx/>
                  <a:latin typeface="Times New Roman" panose="02020603050405020304" pitchFamily="18" charset="0"/>
                  <a:ea typeface="Open Sans"/>
                  <a:cs typeface="Times New Roman" panose="02020603050405020304" pitchFamily="18" charset="0"/>
                  <a:sym typeface="Open Sans"/>
                </a:endParaRPr>
              </a:p>
            </p:txBody>
          </p:sp>
          <p:sp>
            <p:nvSpPr>
              <p:cNvPr id="59" name="+156">
                <a:extLst>
                  <a:ext uri="{FF2B5EF4-FFF2-40B4-BE49-F238E27FC236}">
                    <a16:creationId xmlns:a16="http://schemas.microsoft.com/office/drawing/2014/main" id="{AD700B6E-5340-4DDF-B15F-16A56C6F517C}"/>
                  </a:ext>
                </a:extLst>
              </p:cNvPr>
              <p:cNvSpPr/>
              <p:nvPr/>
            </p:nvSpPr>
            <p:spPr>
              <a:xfrm>
                <a:off x="11619966" y="164107"/>
                <a:ext cx="6088438" cy="198548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extrusionOk="0">
                    <a:moveTo>
                      <a:pt x="0" y="0"/>
                    </a:moveTo>
                    <a:lnTo>
                      <a:pt x="21600" y="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</a:ext>
              </a:extLst>
            </p:spPr>
            <p:txBody>
              <a:bodyPr wrap="square" lIns="91439" tIns="91439" rIns="91439" bIns="91439" numCol="1" anchor="ctr">
                <a:spAutoFit/>
              </a:bodyPr>
              <a:lstStyle>
                <a:lvl1pPr algn="l" defTabSz="1828660">
                  <a:defRPr sz="9500" b="0">
                    <a:solidFill>
                      <a:srgbClr val="F7F7F7"/>
                    </a:solidFill>
                    <a:latin typeface="Open Sans"/>
                    <a:ea typeface="Open Sans"/>
                    <a:cs typeface="Open Sans"/>
                    <a:sym typeface="Open Sans"/>
                  </a:defRPr>
                </a:lvl1pPr>
              </a:lstStyle>
              <a:p>
                <a:pPr marL="0" marR="0" lvl="0" indent="0" algn="ctr" defTabSz="1828660" rtl="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ro-MD" sz="3600" b="1" i="0" u="none" strike="noStrike" kern="0" cap="none" spc="0" normalizeH="0" baseline="0" noProof="0" dirty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Open Sans"/>
                    <a:cs typeface="Times New Roman" panose="02020603050405020304" pitchFamily="18" charset="0"/>
                    <a:sym typeface="Open Sans"/>
                  </a:rPr>
                  <a:t>9</a:t>
                </a:r>
                <a:endParaRPr kumimoji="0" sz="3600" b="1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Times New Roman" panose="02020603050405020304" pitchFamily="18" charset="0"/>
                  <a:ea typeface="Open Sans"/>
                  <a:cs typeface="Times New Roman" panose="02020603050405020304" pitchFamily="18" charset="0"/>
                  <a:sym typeface="Open Sans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704110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Chart 8">
            <a:extLst>
              <a:ext uri="{FF2B5EF4-FFF2-40B4-BE49-F238E27FC236}">
                <a16:creationId xmlns:a16="http://schemas.microsoft.com/office/drawing/2014/main" id="{960E7D8F-2AE4-4A82-BA6F-759C238AE2E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80864380"/>
              </p:ext>
            </p:extLst>
          </p:nvPr>
        </p:nvGraphicFramePr>
        <p:xfrm>
          <a:off x="1587796" y="821365"/>
          <a:ext cx="21708622" cy="127794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02" name="Slide Number Placeholder 24"/>
          <p:cNvSpPr txBox="1">
            <a:spLocks noGrp="1"/>
          </p:cNvSpPr>
          <p:nvPr>
            <p:ph type="sldNum" sz="quarter" idx="2"/>
          </p:nvPr>
        </p:nvSpPr>
        <p:spPr>
          <a:xfrm>
            <a:off x="1527883" y="1892412"/>
            <a:ext cx="630348" cy="511969"/>
          </a:xfrm>
          <a:prstGeom prst="rect">
            <a:avLst/>
          </a:prstGeom>
          <a:solidFill>
            <a:srgbClr val="F8F8F8"/>
          </a:solidFill>
          <a:ln>
            <a:noFill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r>
              <a:rPr lang="ro-MD" dirty="0"/>
              <a:t>.</a:t>
            </a:r>
            <a:endParaRPr dirty="0"/>
          </a:p>
        </p:txBody>
      </p:sp>
      <p:sp>
        <p:nvSpPr>
          <p:cNvPr id="23" name="CasetăText 22">
            <a:extLst>
              <a:ext uri="{FF2B5EF4-FFF2-40B4-BE49-F238E27FC236}">
                <a16:creationId xmlns:a16="http://schemas.microsoft.com/office/drawing/2014/main" id="{F6F6F5E0-0250-40CD-B2E5-F6DF7923FA00}"/>
              </a:ext>
            </a:extLst>
          </p:cNvPr>
          <p:cNvSpPr txBox="1"/>
          <p:nvPr/>
        </p:nvSpPr>
        <p:spPr>
          <a:xfrm>
            <a:off x="1513815" y="448561"/>
            <a:ext cx="21282390" cy="193899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algn="l"/>
            <a:r>
              <a:rPr lang="ro-MD" sz="6000" kern="1200" dirty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Mortalitatea totală la 100 mii populație distribuită după teritorii administrative (16</a:t>
            </a:r>
            <a:r>
              <a:rPr lang="en-US" sz="6000" kern="1200" dirty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</a:t>
            </a:r>
            <a:r>
              <a:rPr lang="ro-MD" sz="6000" kern="1200" dirty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01.2022) COVID-19 </a:t>
            </a:r>
          </a:p>
        </p:txBody>
      </p:sp>
      <p:sp>
        <p:nvSpPr>
          <p:cNvPr id="22" name="Rectangle 1">
            <a:extLst>
              <a:ext uri="{FF2B5EF4-FFF2-40B4-BE49-F238E27FC236}">
                <a16:creationId xmlns:a16="http://schemas.microsoft.com/office/drawing/2014/main" id="{867D159E-271C-4226-BCD5-62574D5DD8E3}"/>
              </a:ext>
            </a:extLst>
          </p:cNvPr>
          <p:cNvSpPr/>
          <p:nvPr/>
        </p:nvSpPr>
        <p:spPr>
          <a:xfrm>
            <a:off x="12547445" y="5092390"/>
            <a:ext cx="899316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o-MD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Mortalitatea totală la 100 mii </a:t>
            </a:r>
            <a:r>
              <a:rPr lang="ro-MD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RM – 280 </a:t>
            </a:r>
          </a:p>
        </p:txBody>
      </p:sp>
      <p:cxnSp>
        <p:nvCxnSpPr>
          <p:cNvPr id="25" name="Straight Connector 5">
            <a:extLst>
              <a:ext uri="{FF2B5EF4-FFF2-40B4-BE49-F238E27FC236}">
                <a16:creationId xmlns:a16="http://schemas.microsoft.com/office/drawing/2014/main" id="{62784D1D-3A85-4E1A-A97B-D42264E6E8FA}"/>
              </a:ext>
            </a:extLst>
          </p:cNvPr>
          <p:cNvCxnSpPr>
            <a:cxnSpLocks/>
          </p:cNvCxnSpPr>
          <p:nvPr/>
        </p:nvCxnSpPr>
        <p:spPr>
          <a:xfrm>
            <a:off x="2395312" y="6927131"/>
            <a:ext cx="20516276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2BF064AA-D892-4605-824A-293A71169907}"/>
              </a:ext>
            </a:extLst>
          </p:cNvPr>
          <p:cNvSpPr txBox="1"/>
          <p:nvPr/>
        </p:nvSpPr>
        <p:spPr>
          <a:xfrm>
            <a:off x="10862964" y="6039263"/>
            <a:ext cx="121920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o-MD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*teritoriile administrative din stânga Nistrului </a:t>
            </a:r>
            <a:r>
              <a:rPr lang="en-MD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  <a:r>
              <a:rPr lang="ro-MD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MD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o-MD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221 </a:t>
            </a:r>
            <a:r>
              <a:rPr lang="en-MD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 100 mii </a:t>
            </a:r>
            <a:endParaRPr lang="ro-MD" sz="28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42536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F2212005-5BA4-4DCF-AE40-4071D4DB9CF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6595231"/>
              </p:ext>
            </p:extLst>
          </p:nvPr>
        </p:nvGraphicFramePr>
        <p:xfrm>
          <a:off x="1749720" y="6758610"/>
          <a:ext cx="19877829" cy="631599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cxnSp>
        <p:nvCxnSpPr>
          <p:cNvPr id="25" name="Straight Connector 5">
            <a:extLst>
              <a:ext uri="{FF2B5EF4-FFF2-40B4-BE49-F238E27FC236}">
                <a16:creationId xmlns:a16="http://schemas.microsoft.com/office/drawing/2014/main" id="{62784D1D-3A85-4E1A-A97B-D42264E6E8FA}"/>
              </a:ext>
            </a:extLst>
          </p:cNvPr>
          <p:cNvCxnSpPr>
            <a:cxnSpLocks/>
          </p:cNvCxnSpPr>
          <p:nvPr/>
        </p:nvCxnSpPr>
        <p:spPr>
          <a:xfrm>
            <a:off x="3638550" y="10658247"/>
            <a:ext cx="17392650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2" name="Slide Number Placeholder 24"/>
          <p:cNvSpPr txBox="1">
            <a:spLocks noGrp="1"/>
          </p:cNvSpPr>
          <p:nvPr>
            <p:ph type="sldNum" sz="quarter" idx="2"/>
          </p:nvPr>
        </p:nvSpPr>
        <p:spPr>
          <a:xfrm>
            <a:off x="883467" y="12902138"/>
            <a:ext cx="240770" cy="430885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r>
              <a:rPr lang="ro-MD" dirty="0"/>
              <a:t>.</a:t>
            </a:r>
            <a:endParaRPr dirty="0"/>
          </a:p>
        </p:txBody>
      </p:sp>
      <p:sp>
        <p:nvSpPr>
          <p:cNvPr id="23" name="CasetăText 22">
            <a:extLst>
              <a:ext uri="{FF2B5EF4-FFF2-40B4-BE49-F238E27FC236}">
                <a16:creationId xmlns:a16="http://schemas.microsoft.com/office/drawing/2014/main" id="{F6F6F5E0-0250-40CD-B2E5-F6DF7923FA00}"/>
              </a:ext>
            </a:extLst>
          </p:cNvPr>
          <p:cNvSpPr txBox="1"/>
          <p:nvPr/>
        </p:nvSpPr>
        <p:spPr>
          <a:xfrm>
            <a:off x="1829232" y="943366"/>
            <a:ext cx="20725535" cy="193899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algn="l"/>
            <a:r>
              <a:rPr lang="ro-MD" sz="6000" kern="1200" dirty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Mortalitatea săptămânală la 100 mii populație distribuită după teritorii administrative (16.01.2022) COVID-19 </a:t>
            </a:r>
          </a:p>
        </p:txBody>
      </p:sp>
      <p:sp>
        <p:nvSpPr>
          <p:cNvPr id="22" name="Rectangle 1">
            <a:extLst>
              <a:ext uri="{FF2B5EF4-FFF2-40B4-BE49-F238E27FC236}">
                <a16:creationId xmlns:a16="http://schemas.microsoft.com/office/drawing/2014/main" id="{867D159E-271C-4226-BCD5-62574D5DD8E3}"/>
              </a:ext>
            </a:extLst>
          </p:cNvPr>
          <p:cNvSpPr/>
          <p:nvPr/>
        </p:nvSpPr>
        <p:spPr>
          <a:xfrm>
            <a:off x="11010493" y="4683835"/>
            <a:ext cx="1027717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o-MD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Mortalitatea săptămânală la 100 mii </a:t>
            </a:r>
            <a:r>
              <a:rPr lang="ro-MD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RM – 2,2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D76A20E-46EA-42C2-8487-446A024904A1}"/>
              </a:ext>
            </a:extLst>
          </p:cNvPr>
          <p:cNvSpPr txBox="1"/>
          <p:nvPr/>
        </p:nvSpPr>
        <p:spPr>
          <a:xfrm>
            <a:off x="11736170" y="5502015"/>
            <a:ext cx="882581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o-MD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*teritoriile administrative din stânga Nistrului </a:t>
            </a:r>
            <a:r>
              <a:rPr lang="en-MD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  <a:r>
              <a:rPr lang="ro-MD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MD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o-MD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6,1 </a:t>
            </a:r>
            <a:r>
              <a:rPr lang="en-MD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 100 mii </a:t>
            </a:r>
            <a:endParaRPr lang="ro-MD" sz="28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57123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F4636BD-2173-4416-B62E-7418DF2D85D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31919" y="3925666"/>
            <a:ext cx="15252824" cy="933450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5C5D143-D5D2-8C41-B51D-DEBE974782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MD" sz="4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Cazuri de import</a:t>
            </a:r>
            <a:br>
              <a:rPr lang="en-MD" sz="4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o-MD" sz="4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r>
              <a:rPr lang="en-US" sz="4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o-MD" sz="4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01</a:t>
            </a:r>
            <a:r>
              <a:rPr lang="en-MD" sz="4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ro-MD" sz="4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16.01</a:t>
            </a:r>
            <a:r>
              <a:rPr lang="en-MD" sz="4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.202</a:t>
            </a:r>
            <a:r>
              <a:rPr lang="ro-MD" sz="4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MD" sz="4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0C296EA-1437-794D-A480-4F43C8242D7B}"/>
              </a:ext>
            </a:extLst>
          </p:cNvPr>
          <p:cNvSpPr txBox="1"/>
          <p:nvPr/>
        </p:nvSpPr>
        <p:spPr>
          <a:xfrm>
            <a:off x="10603097" y="1541778"/>
            <a:ext cx="10984006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MD" sz="44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MD" sz="44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otal </a:t>
            </a:r>
            <a:r>
              <a:rPr lang="ro-MD" sz="44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MD" sz="44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azuri de import – </a:t>
            </a:r>
            <a:r>
              <a:rPr lang="ro-MD" sz="4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3.683</a:t>
            </a:r>
            <a:r>
              <a:rPr lang="ro-MD" sz="44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MD" sz="44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cazuri</a:t>
            </a:r>
          </a:p>
          <a:p>
            <a:r>
              <a:rPr lang="en-MD" sz="44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Cazuri de import în săptămâna </a:t>
            </a:r>
            <a:r>
              <a:rPr lang="ro-MD" sz="4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02 </a:t>
            </a:r>
            <a:r>
              <a:rPr lang="en-MD" sz="44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din 202</a:t>
            </a:r>
            <a:r>
              <a:rPr lang="ro-MD" sz="44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MD" sz="4400" b="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MD" sz="4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o-MD" sz="4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236 </a:t>
            </a:r>
            <a:r>
              <a:rPr lang="en-MD" sz="4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 cazuri de import</a:t>
            </a:r>
          </a:p>
        </p:txBody>
      </p:sp>
      <p:sp>
        <p:nvSpPr>
          <p:cNvPr id="6" name="TextBox 2">
            <a:extLst>
              <a:ext uri="{FF2B5EF4-FFF2-40B4-BE49-F238E27FC236}">
                <a16:creationId xmlns:a16="http://schemas.microsoft.com/office/drawing/2014/main" id="{C2A92F98-9DC5-4473-9DF9-713DA7788453}"/>
              </a:ext>
            </a:extLst>
          </p:cNvPr>
          <p:cNvSpPr txBox="1"/>
          <p:nvPr/>
        </p:nvSpPr>
        <p:spPr>
          <a:xfrm>
            <a:off x="2946699" y="3565951"/>
            <a:ext cx="465908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MD" sz="4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16.01</a:t>
            </a:r>
            <a:r>
              <a:rPr lang="en-MD" sz="4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.202</a:t>
            </a:r>
            <a:r>
              <a:rPr lang="ro-MD" sz="4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MD" sz="4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381209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12192000" y="0"/>
            <a:ext cx="12192000" cy="13716000"/>
          </a:xfrm>
          <a:prstGeom prst="rect">
            <a:avLst/>
          </a:prstGeom>
          <a:solidFill>
            <a:srgbClr val="F3F3F3"/>
          </a:solidFill>
        </p:spPr>
      </p:sp>
      <p:pic>
        <p:nvPicPr>
          <p:cNvPr id="3" name="Picture 3"/>
          <p:cNvPicPr>
            <a:picLocks noChangeAspect="1"/>
          </p:cNvPicPr>
          <p:nvPr/>
        </p:nvPicPr>
        <p:blipFill>
          <a:blip r:embed="rId3"/>
          <a:srcRect r="1369"/>
          <a:stretch>
            <a:fillRect/>
          </a:stretch>
        </p:blipFill>
        <p:spPr>
          <a:xfrm>
            <a:off x="12192000" y="2555250"/>
            <a:ext cx="12192000" cy="9270991"/>
          </a:xfrm>
          <a:prstGeom prst="rect">
            <a:avLst/>
          </a:prstGeom>
        </p:spPr>
      </p:pic>
      <p:sp>
        <p:nvSpPr>
          <p:cNvPr id="4" name="TextBox 4"/>
          <p:cNvSpPr txBox="1"/>
          <p:nvPr/>
        </p:nvSpPr>
        <p:spPr>
          <a:xfrm>
            <a:off x="1749462" y="3697236"/>
            <a:ext cx="9574835" cy="237084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ctr" defTabSz="825500" rtl="0" eaLnBrk="1" fontAlgn="auto" latinLnBrk="0" hangingPunct="0">
              <a:lnSpc>
                <a:spcPts val="96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0" cap="none" spc="0" normalizeH="0" baseline="0" noProof="0" dirty="0" err="1">
                <a:ln>
                  <a:noFill/>
                </a:ln>
                <a:solidFill>
                  <a:srgbClr val="242423"/>
                </a:solidFill>
                <a:effectLst/>
                <a:uLnTx/>
                <a:uFillTx/>
                <a:latin typeface="Times New Roman" panose="02020603050405020304" pitchFamily="18" charset="0"/>
                <a:ea typeface="Arimo Bold" panose="020B0604020202020204" charset="0"/>
                <a:cs typeface="Times New Roman" panose="02020603050405020304" pitchFamily="18" charset="0"/>
                <a:sym typeface="Helvetica Neue"/>
              </a:rPr>
              <a:t>Procesul</a:t>
            </a:r>
            <a:r>
              <a:rPr kumimoji="0" lang="en-US" sz="6000" b="1" i="0" u="none" strike="noStrike" kern="0" cap="none" spc="0" normalizeH="0" baseline="0" noProof="0" dirty="0">
                <a:ln>
                  <a:noFill/>
                </a:ln>
                <a:solidFill>
                  <a:srgbClr val="242423"/>
                </a:solidFill>
                <a:effectLst/>
                <a:uLnTx/>
                <a:uFillTx/>
                <a:latin typeface="Times New Roman" panose="02020603050405020304" pitchFamily="18" charset="0"/>
                <a:ea typeface="Arimo Bold" panose="020B0604020202020204" charset="0"/>
                <a:cs typeface="Times New Roman" panose="02020603050405020304" pitchFamily="18" charset="0"/>
                <a:sym typeface="Helvetica Neue"/>
              </a:rPr>
              <a:t> de </a:t>
            </a:r>
            <a:r>
              <a:rPr kumimoji="0" lang="en-US" sz="6000" b="1" i="0" u="none" strike="noStrike" kern="0" cap="none" spc="0" normalizeH="0" baseline="0" noProof="0" dirty="0" err="1">
                <a:ln>
                  <a:noFill/>
                </a:ln>
                <a:solidFill>
                  <a:srgbClr val="242423"/>
                </a:solidFill>
                <a:effectLst/>
                <a:uLnTx/>
                <a:uFillTx/>
                <a:latin typeface="Times New Roman" panose="02020603050405020304" pitchFamily="18" charset="0"/>
                <a:ea typeface="Arimo Bold" panose="020B0604020202020204" charset="0"/>
                <a:cs typeface="Times New Roman" panose="02020603050405020304" pitchFamily="18" charset="0"/>
                <a:sym typeface="Helvetica Neue"/>
              </a:rPr>
              <a:t>vaccinare</a:t>
            </a:r>
            <a:r>
              <a:rPr kumimoji="0" lang="en-US" sz="6000" b="1" i="0" u="none" strike="noStrike" kern="0" cap="none" spc="0" normalizeH="0" baseline="0" noProof="0" dirty="0">
                <a:ln>
                  <a:noFill/>
                </a:ln>
                <a:solidFill>
                  <a:srgbClr val="242423"/>
                </a:solidFill>
                <a:effectLst/>
                <a:uLnTx/>
                <a:uFillTx/>
                <a:latin typeface="Times New Roman" panose="02020603050405020304" pitchFamily="18" charset="0"/>
                <a:ea typeface="Arimo Bold" panose="020B0604020202020204" charset="0"/>
                <a:cs typeface="Times New Roman" panose="02020603050405020304" pitchFamily="18" charset="0"/>
                <a:sym typeface="Helvetica Neue"/>
              </a:rPr>
              <a:t> </a:t>
            </a:r>
            <a:r>
              <a:rPr kumimoji="0" lang="en-US" sz="6000" b="1" i="0" u="none" strike="noStrike" kern="0" cap="none" spc="0" normalizeH="0" baseline="0" noProof="0" dirty="0" err="1">
                <a:ln>
                  <a:noFill/>
                </a:ln>
                <a:solidFill>
                  <a:srgbClr val="242423"/>
                </a:solidFill>
                <a:effectLst/>
                <a:uLnTx/>
                <a:uFillTx/>
                <a:latin typeface="Times New Roman" panose="02020603050405020304" pitchFamily="18" charset="0"/>
                <a:ea typeface="Arimo Bold" panose="020B0604020202020204" charset="0"/>
                <a:cs typeface="Times New Roman" panose="02020603050405020304" pitchFamily="18" charset="0"/>
                <a:sym typeface="Helvetica Neue"/>
              </a:rPr>
              <a:t>împotriva</a:t>
            </a:r>
            <a:r>
              <a:rPr kumimoji="0" lang="en-US" sz="6000" b="1" i="0" u="none" strike="noStrike" kern="0" cap="none" spc="0" normalizeH="0" baseline="0" noProof="0" dirty="0">
                <a:ln>
                  <a:noFill/>
                </a:ln>
                <a:solidFill>
                  <a:srgbClr val="242423"/>
                </a:solidFill>
                <a:effectLst/>
                <a:uLnTx/>
                <a:uFillTx/>
                <a:latin typeface="Times New Roman" panose="02020603050405020304" pitchFamily="18" charset="0"/>
                <a:ea typeface="Arimo Bold" panose="020B0604020202020204" charset="0"/>
                <a:cs typeface="Times New Roman" panose="02020603050405020304" pitchFamily="18" charset="0"/>
                <a:sym typeface="Helvetica Neue"/>
              </a:rPr>
              <a:t> COVID-19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-1706342" y="12105759"/>
            <a:ext cx="6663883" cy="115416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ctr" defTabSz="825500" rtl="0" eaLnBrk="1" fontAlgn="auto" latinLnBrk="0" hangingPunct="0">
              <a:lnSpc>
                <a:spcPts val="447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199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DejaVu Serif"/>
              <a:sym typeface="Helvetica Neue"/>
            </a:endParaRPr>
          </a:p>
          <a:p>
            <a:pPr marL="0" marR="0" lvl="0" indent="0" algn="ctr" defTabSz="825500" rtl="0" eaLnBrk="1" fontAlgn="auto" latinLnBrk="0" hangingPunct="0">
              <a:lnSpc>
                <a:spcPts val="447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Helvetica Neue"/>
              </a:rPr>
              <a:t>16.01.2022</a:t>
            </a:r>
          </a:p>
        </p:txBody>
      </p:sp>
      <p:sp>
        <p:nvSpPr>
          <p:cNvPr id="8" name="CasetăText 7">
            <a:extLst>
              <a:ext uri="{FF2B5EF4-FFF2-40B4-BE49-F238E27FC236}">
                <a16:creationId xmlns:a16="http://schemas.microsoft.com/office/drawing/2014/main" id="{84B5CCA2-B14C-4EDF-96F4-7030CFE90F81}"/>
              </a:ext>
            </a:extLst>
          </p:cNvPr>
          <p:cNvSpPr txBox="1"/>
          <p:nvPr/>
        </p:nvSpPr>
        <p:spPr>
          <a:xfrm>
            <a:off x="1367805" y="1315200"/>
            <a:ext cx="9300196" cy="66941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ts val="448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-31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mo Bold" panose="020B0604020202020204" charset="0"/>
                <a:cs typeface="Times New Roman" panose="02020603050405020304" pitchFamily="18" charset="0"/>
                <a:sym typeface="Helvetica Neue"/>
              </a:rPr>
              <a:t>Vaccinarea</a:t>
            </a:r>
            <a:r>
              <a:rPr kumimoji="0" lang="en-US" sz="4000" b="1" i="0" u="none" strike="noStrike" kern="1200" cap="none" spc="-31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mo Bold" panose="020B0604020202020204" charset="0"/>
                <a:cs typeface="Times New Roman" panose="02020603050405020304" pitchFamily="18" charset="0"/>
                <a:sym typeface="Helvetica Neue"/>
              </a:rPr>
              <a:t> </a:t>
            </a:r>
            <a:r>
              <a:rPr kumimoji="0" lang="en-US" sz="4000" b="1" i="0" u="none" strike="noStrike" kern="1200" cap="none" spc="-31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mo Bold" panose="020B0604020202020204" charset="0"/>
                <a:cs typeface="Times New Roman" panose="02020603050405020304" pitchFamily="18" charset="0"/>
                <a:sym typeface="Helvetica Neue"/>
              </a:rPr>
              <a:t>salvează</a:t>
            </a:r>
            <a:r>
              <a:rPr kumimoji="0" lang="en-US" sz="4000" b="1" i="0" u="none" strike="noStrike" kern="1200" cap="none" spc="-31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mo Bold" panose="020B0604020202020204" charset="0"/>
                <a:cs typeface="Times New Roman" panose="02020603050405020304" pitchFamily="18" charset="0"/>
                <a:sym typeface="Helvetica Neue"/>
              </a:rPr>
              <a:t> </a:t>
            </a:r>
            <a:r>
              <a:rPr kumimoji="0" lang="en-US" sz="4000" b="1" i="0" u="none" strike="noStrike" kern="1200" cap="none" spc="-31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mo Bold" panose="020B0604020202020204" charset="0"/>
                <a:cs typeface="Times New Roman" panose="02020603050405020304" pitchFamily="18" charset="0"/>
                <a:sym typeface="Helvetica Neue"/>
              </a:rPr>
              <a:t>vieți</a:t>
            </a:r>
            <a:endParaRPr kumimoji="0" lang="en-US" sz="4000" b="1" i="0" u="none" strike="noStrike" kern="1200" cap="none" spc="-31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Arimo Bold" panose="020B0604020202020204" charset="0"/>
              <a:cs typeface="Times New Roman" panose="02020603050405020304" pitchFamily="18" charset="0"/>
              <a:sym typeface="Helvetica Neue"/>
            </a:endParaRPr>
          </a:p>
        </p:txBody>
      </p:sp>
      <p:pic>
        <p:nvPicPr>
          <p:cNvPr id="11" name="Imagine 10">
            <a:extLst>
              <a:ext uri="{FF2B5EF4-FFF2-40B4-BE49-F238E27FC236}">
                <a16:creationId xmlns:a16="http://schemas.microsoft.com/office/drawing/2014/main" id="{C112FB47-3D2E-4206-9A20-B1CFB5D119D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14571" y="9410740"/>
            <a:ext cx="1641999" cy="1780187"/>
          </a:xfrm>
          <a:prstGeom prst="rect">
            <a:avLst/>
          </a:prstGeom>
        </p:spPr>
      </p:pic>
      <p:pic>
        <p:nvPicPr>
          <p:cNvPr id="12" name="Imagine 11">
            <a:extLst>
              <a:ext uri="{FF2B5EF4-FFF2-40B4-BE49-F238E27FC236}">
                <a16:creationId xmlns:a16="http://schemas.microsoft.com/office/drawing/2014/main" id="{A494526D-6B85-4B3F-AF2B-968156E2AA2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98398" y="9678447"/>
            <a:ext cx="3950551" cy="910415"/>
          </a:xfrm>
          <a:prstGeom prst="rect">
            <a:avLst/>
          </a:prstGeom>
        </p:spPr>
      </p:pic>
      <p:pic>
        <p:nvPicPr>
          <p:cNvPr id="13" name="Imagine 12">
            <a:extLst>
              <a:ext uri="{FF2B5EF4-FFF2-40B4-BE49-F238E27FC236}">
                <a16:creationId xmlns:a16="http://schemas.microsoft.com/office/drawing/2014/main" id="{AA3D225F-8B2A-4715-8048-1483D3233A1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7953" y="9029431"/>
            <a:ext cx="5233567" cy="2161496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tăText 1">
            <a:extLst>
              <a:ext uri="{FF2B5EF4-FFF2-40B4-BE49-F238E27FC236}">
                <a16:creationId xmlns:a16="http://schemas.microsoft.com/office/drawing/2014/main" id="{DBED5460-B831-448D-978C-49407EA00697}"/>
              </a:ext>
            </a:extLst>
          </p:cNvPr>
          <p:cNvSpPr txBox="1"/>
          <p:nvPr/>
        </p:nvSpPr>
        <p:spPr>
          <a:xfrm>
            <a:off x="1149422" y="1655098"/>
            <a:ext cx="2271114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8255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Helvetica Neue"/>
              </a:rPr>
              <a:t>Loturi</a:t>
            </a:r>
            <a:r>
              <a:rPr kumimoji="0" lang="en-US" sz="6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Helvetica Neue"/>
              </a:rPr>
              <a:t> de </a:t>
            </a:r>
            <a:r>
              <a:rPr kumimoji="0" lang="en-US" sz="60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Helvetica Neue"/>
              </a:rPr>
              <a:t>vaccin</a:t>
            </a:r>
            <a:r>
              <a:rPr kumimoji="0" lang="en-US" sz="6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Helvetica Neue"/>
              </a:rPr>
              <a:t> anti-</a:t>
            </a:r>
            <a:r>
              <a:rPr kumimoji="0" lang="ro-RO" sz="6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Helvetica Neue"/>
              </a:rPr>
              <a:t>COVID</a:t>
            </a:r>
            <a:r>
              <a:rPr kumimoji="0" lang="en-US" sz="6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Helvetica Neue"/>
              </a:rPr>
              <a:t>-19 </a:t>
            </a:r>
            <a:r>
              <a:rPr kumimoji="0" lang="en-US" sz="60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Helvetica Neue"/>
              </a:rPr>
              <a:t>recepționate</a:t>
            </a:r>
            <a:r>
              <a:rPr kumimoji="0" lang="en-US" sz="6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Helvetica Neue"/>
              </a:rPr>
              <a:t> </a:t>
            </a:r>
            <a:endParaRPr kumimoji="0" lang="ro-RO" sz="60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  <a:sym typeface="Helvetica Neue"/>
            </a:endParaRPr>
          </a:p>
          <a:p>
            <a:pPr marL="0" marR="0" lvl="0" indent="0" algn="ctr" defTabSz="8255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Helvetica Neue"/>
              </a:rPr>
              <a:t>în</a:t>
            </a:r>
            <a:r>
              <a:rPr kumimoji="0" lang="en-US" sz="6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Helvetica Neue"/>
              </a:rPr>
              <a:t> R</a:t>
            </a:r>
            <a:r>
              <a:rPr kumimoji="0" lang="ro-RO" sz="60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Helvetica Neue"/>
              </a:rPr>
              <a:t>epublica</a:t>
            </a:r>
            <a:r>
              <a:rPr kumimoji="0" lang="en-US" sz="6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Helvetica Neue"/>
              </a:rPr>
              <a:t> Moldova</a:t>
            </a:r>
            <a:endParaRPr kumimoji="0" lang="ru-RU" sz="60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  <a:sym typeface="Helvetica Neue"/>
            </a:endParaRPr>
          </a:p>
        </p:txBody>
      </p:sp>
      <p:graphicFrame>
        <p:nvGraphicFramePr>
          <p:cNvPr id="6" name="Diagramă 5">
            <a:extLst>
              <a:ext uri="{FF2B5EF4-FFF2-40B4-BE49-F238E27FC236}">
                <a16:creationId xmlns:a16="http://schemas.microsoft.com/office/drawing/2014/main" id="{CAD15107-B86B-4D24-AD05-667BE4652D2E}"/>
              </a:ext>
            </a:extLst>
          </p:cNvPr>
          <p:cNvGraphicFramePr>
            <a:graphicFrameLocks/>
          </p:cNvGraphicFramePr>
          <p:nvPr/>
        </p:nvGraphicFramePr>
        <p:xfrm>
          <a:off x="1543664" y="4041058"/>
          <a:ext cx="21296671" cy="80198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7" name="Diagramă 6">
            <a:extLst>
              <a:ext uri="{FF2B5EF4-FFF2-40B4-BE49-F238E27FC236}">
                <a16:creationId xmlns:a16="http://schemas.microsoft.com/office/drawing/2014/main" id="{2C7B6974-7BA2-4100-B4A2-E2A56EAF5A99}"/>
              </a:ext>
            </a:extLst>
          </p:cNvPr>
          <p:cNvGraphicFramePr>
            <a:graphicFrameLocks/>
          </p:cNvGraphicFramePr>
          <p:nvPr/>
        </p:nvGraphicFramePr>
        <p:xfrm>
          <a:off x="1149422" y="4041057"/>
          <a:ext cx="22477494" cy="849507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6394202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Title 1"/>
          <p:cNvSpPr txBox="1">
            <a:spLocks noGrp="1"/>
          </p:cNvSpPr>
          <p:nvPr>
            <p:ph type="title"/>
          </p:nvPr>
        </p:nvSpPr>
        <p:spPr>
          <a:xfrm>
            <a:off x="4133162" y="1719354"/>
            <a:ext cx="11899174" cy="2499692"/>
          </a:xfrm>
          <a:prstGeom prst="rect">
            <a:avLst/>
          </a:prstGeom>
        </p:spPr>
        <p:txBody>
          <a:bodyPr>
            <a:normAutofit/>
          </a:bodyPr>
          <a:lstStyle>
            <a:lvl1pPr defTabSz="1755490">
              <a:defRPr sz="9600" spc="-266"/>
            </a:lvl1pPr>
          </a:lstStyle>
          <a:p>
            <a:r>
              <a:rPr lang="ro-RO" sz="6000" b="1" dirty="0">
                <a:solidFill>
                  <a:srgbClr val="1D46F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COVID-19 (16.01.2022)</a:t>
            </a:r>
            <a:r>
              <a:rPr lang="en-US" sz="6600" b="1" dirty="0">
                <a:solidFill>
                  <a:srgbClr val="1D46F3"/>
                </a:solidFill>
                <a:latin typeface="Open Sans"/>
              </a:rPr>
              <a:t> </a:t>
            </a:r>
            <a:r>
              <a:rPr lang="ro-RO" sz="6600" b="1" dirty="0">
                <a:solidFill>
                  <a:srgbClr val="1D46F3"/>
                </a:solidFill>
                <a:latin typeface="Open Sans"/>
              </a:rPr>
              <a:t> </a:t>
            </a:r>
            <a:endParaRPr sz="6600" b="1" dirty="0">
              <a:solidFill>
                <a:srgbClr val="1D46F3"/>
              </a:solidFill>
              <a:latin typeface="Open Sans"/>
            </a:endParaRPr>
          </a:p>
        </p:txBody>
      </p:sp>
      <p:grpSp>
        <p:nvGrpSpPr>
          <p:cNvPr id="17" name="Group 8">
            <a:extLst>
              <a:ext uri="{FF2B5EF4-FFF2-40B4-BE49-F238E27FC236}">
                <a16:creationId xmlns:a16="http://schemas.microsoft.com/office/drawing/2014/main" id="{56A258CB-139F-4E6B-8F98-5BBC209C651C}"/>
              </a:ext>
            </a:extLst>
          </p:cNvPr>
          <p:cNvGrpSpPr/>
          <p:nvPr/>
        </p:nvGrpSpPr>
        <p:grpSpPr>
          <a:xfrm>
            <a:off x="4133162" y="3872963"/>
            <a:ext cx="17915936" cy="1200329"/>
            <a:chOff x="-155974" y="-62156"/>
            <a:chExt cx="17864383" cy="2412745"/>
          </a:xfrm>
        </p:grpSpPr>
        <p:grpSp>
          <p:nvGrpSpPr>
            <p:cNvPr id="18" name="Rectangle 4">
              <a:extLst>
                <a:ext uri="{FF2B5EF4-FFF2-40B4-BE49-F238E27FC236}">
                  <a16:creationId xmlns:a16="http://schemas.microsoft.com/office/drawing/2014/main" id="{50284CCE-8127-4389-824B-58E0033A15DD}"/>
                </a:ext>
              </a:extLst>
            </p:cNvPr>
            <p:cNvGrpSpPr/>
            <p:nvPr/>
          </p:nvGrpSpPr>
          <p:grpSpPr>
            <a:xfrm>
              <a:off x="0" y="-2"/>
              <a:ext cx="17708409" cy="2285416"/>
              <a:chOff x="0" y="-1"/>
              <a:chExt cx="17708408" cy="2285414"/>
            </a:xfrm>
          </p:grpSpPr>
          <p:sp>
            <p:nvSpPr>
              <p:cNvPr id="22" name="Rectangle">
                <a:extLst>
                  <a:ext uri="{FF2B5EF4-FFF2-40B4-BE49-F238E27FC236}">
                    <a16:creationId xmlns:a16="http://schemas.microsoft.com/office/drawing/2014/main" id="{73037A3B-DFD1-4006-9F77-0705E52E4D88}"/>
                  </a:ext>
                </a:extLst>
              </p:cNvPr>
              <p:cNvSpPr/>
              <p:nvPr/>
            </p:nvSpPr>
            <p:spPr>
              <a:xfrm>
                <a:off x="0" y="-1"/>
                <a:ext cx="17708408" cy="2285414"/>
              </a:xfrm>
              <a:prstGeom prst="rect">
                <a:avLst/>
              </a:prstGeom>
              <a:solidFill>
                <a:srgbClr val="FEFFFF"/>
              </a:solidFill>
              <a:ln w="12700" cap="flat">
                <a:noFill/>
                <a:miter lim="400000"/>
              </a:ln>
              <a:effectLst>
                <a:outerShdw blurRad="1270000" dist="508000" dir="5400000" rotWithShape="0">
                  <a:srgbClr val="000000">
                    <a:alpha val="30000"/>
                  </a:srgbClr>
                </a:outerShdw>
              </a:effectLst>
            </p:spPr>
            <p:txBody>
              <a:bodyPr wrap="square" lIns="91440" tIns="91440" rIns="91440" bIns="91440" numCol="1" anchor="ctr">
                <a:noAutofit/>
              </a:bodyPr>
              <a:lstStyle/>
              <a:p>
                <a:pPr defTabSz="1828660">
                  <a:lnSpc>
                    <a:spcPct val="130000"/>
                  </a:lnSpc>
                  <a:spcBef>
                    <a:spcPts val="2000"/>
                  </a:spcBef>
                  <a:defRPr sz="3600" b="0">
                    <a:solidFill>
                      <a:srgbClr val="F7F7F7"/>
                    </a:solidFill>
                    <a:latin typeface="Open Sans"/>
                    <a:ea typeface="Open Sans"/>
                    <a:cs typeface="Open Sans"/>
                    <a:sym typeface="Open Sans"/>
                  </a:defRPr>
                </a:pPr>
                <a:endParaRPr sz="2000" dirty="0"/>
              </a:p>
            </p:txBody>
          </p:sp>
          <p:sp>
            <p:nvSpPr>
              <p:cNvPr id="23" name="cazuri noi înregistrate astăzi">
                <a:extLst>
                  <a:ext uri="{FF2B5EF4-FFF2-40B4-BE49-F238E27FC236}">
                    <a16:creationId xmlns:a16="http://schemas.microsoft.com/office/drawing/2014/main" id="{13C89367-86C4-469E-9D30-D18C22FF0479}"/>
                  </a:ext>
                </a:extLst>
              </p:cNvPr>
              <p:cNvSpPr/>
              <p:nvPr/>
            </p:nvSpPr>
            <p:spPr>
              <a:xfrm>
                <a:off x="6573001" y="338456"/>
                <a:ext cx="10910719" cy="160849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extrusionOk="0">
                    <a:moveTo>
                      <a:pt x="0" y="0"/>
                    </a:moveTo>
                    <a:lnTo>
                      <a:pt x="21600" y="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</a:ext>
              </a:extLst>
            </p:spPr>
            <p:txBody>
              <a:bodyPr wrap="square" lIns="91440" tIns="91440" rIns="91440" bIns="91440" numCol="1" anchor="ctr">
                <a:spAutoFit/>
              </a:bodyPr>
              <a:lstStyle>
                <a:lvl1pPr algn="l" defTabSz="1828660">
                  <a:defRPr sz="5700" b="0">
                    <a:latin typeface="Open Sans"/>
                    <a:ea typeface="Open Sans"/>
                    <a:cs typeface="Open Sans"/>
                    <a:sym typeface="Open Sans"/>
                  </a:defRPr>
                </a:lvl1pPr>
              </a:lstStyle>
              <a:p>
                <a:r>
                  <a:rPr lang="ro-RO" sz="4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Numărul total de cazuri</a:t>
                </a:r>
                <a:endParaRPr sz="4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19" name="Rectangle 5">
              <a:extLst>
                <a:ext uri="{FF2B5EF4-FFF2-40B4-BE49-F238E27FC236}">
                  <a16:creationId xmlns:a16="http://schemas.microsoft.com/office/drawing/2014/main" id="{A984A1AD-6970-40C9-8AD1-407F741D8593}"/>
                </a:ext>
              </a:extLst>
            </p:cNvPr>
            <p:cNvGrpSpPr/>
            <p:nvPr/>
          </p:nvGrpSpPr>
          <p:grpSpPr>
            <a:xfrm>
              <a:off x="-155974" y="-62156"/>
              <a:ext cx="6152973" cy="2412745"/>
              <a:chOff x="-155975" y="-65166"/>
              <a:chExt cx="6152972" cy="2412742"/>
            </a:xfrm>
          </p:grpSpPr>
          <p:sp>
            <p:nvSpPr>
              <p:cNvPr id="20" name="Rectangle">
                <a:extLst>
                  <a:ext uri="{FF2B5EF4-FFF2-40B4-BE49-F238E27FC236}">
                    <a16:creationId xmlns:a16="http://schemas.microsoft.com/office/drawing/2014/main" id="{6D16EC0D-7E64-4D1A-9A89-FBE14E8BE909}"/>
                  </a:ext>
                </a:extLst>
              </p:cNvPr>
              <p:cNvSpPr/>
              <p:nvPr/>
            </p:nvSpPr>
            <p:spPr>
              <a:xfrm>
                <a:off x="-155975" y="-4"/>
                <a:ext cx="6088440" cy="2282401"/>
              </a:xfrm>
              <a:prstGeom prst="rect">
                <a:avLst/>
              </a:prstGeom>
              <a:solidFill>
                <a:srgbClr val="1D46F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91440" tIns="91440" rIns="91440" bIns="91440" numCol="1" anchor="ctr">
                <a:noAutofit/>
              </a:bodyPr>
              <a:lstStyle/>
              <a:p>
                <a:pPr defTabSz="1828660">
                  <a:defRPr sz="3600" b="0">
                    <a:solidFill>
                      <a:srgbClr val="F7F7F7"/>
                    </a:solidFill>
                    <a:latin typeface="Open Sans"/>
                    <a:ea typeface="Open Sans"/>
                    <a:cs typeface="Open Sans"/>
                    <a:sym typeface="Open Sans"/>
                  </a:defRPr>
                </a:pPr>
                <a:endParaRPr sz="2000" dirty="0"/>
              </a:p>
            </p:txBody>
          </p:sp>
          <p:sp>
            <p:nvSpPr>
              <p:cNvPr id="21" name="+156">
                <a:extLst>
                  <a:ext uri="{FF2B5EF4-FFF2-40B4-BE49-F238E27FC236}">
                    <a16:creationId xmlns:a16="http://schemas.microsoft.com/office/drawing/2014/main" id="{C3830ABB-261A-47FC-B222-D49394DEC9FD}"/>
                  </a:ext>
                </a:extLst>
              </p:cNvPr>
              <p:cNvSpPr/>
              <p:nvPr/>
            </p:nvSpPr>
            <p:spPr>
              <a:xfrm>
                <a:off x="484559" y="-65166"/>
                <a:ext cx="5512438" cy="241274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extrusionOk="0">
                    <a:moveTo>
                      <a:pt x="0" y="0"/>
                    </a:moveTo>
                    <a:lnTo>
                      <a:pt x="21600" y="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</a:ext>
              </a:extLst>
            </p:spPr>
            <p:txBody>
              <a:bodyPr wrap="square" lIns="91440" tIns="91440" rIns="91440" bIns="91440" numCol="1" anchor="ctr">
                <a:spAutoFit/>
              </a:bodyPr>
              <a:lstStyle>
                <a:lvl1pPr algn="l" defTabSz="1828660">
                  <a:defRPr sz="9500" b="0">
                    <a:solidFill>
                      <a:srgbClr val="F7F7F7"/>
                    </a:solidFill>
                    <a:latin typeface="Open Sans"/>
                    <a:ea typeface="Open Sans"/>
                    <a:cs typeface="Open Sans"/>
                    <a:sym typeface="Open Sans"/>
                  </a:defRPr>
                </a:lvl1pPr>
              </a:lstStyle>
              <a:p>
                <a:r>
                  <a:rPr lang="ro-MD" sz="6600" b="1" dirty="0">
                    <a:solidFill>
                      <a:schemeClr val="bg1"/>
                    </a:solidFill>
                  </a:rPr>
                  <a:t>388.959</a:t>
                </a:r>
              </a:p>
            </p:txBody>
          </p:sp>
        </p:grpSp>
      </p:grpSp>
      <p:grpSp>
        <p:nvGrpSpPr>
          <p:cNvPr id="45" name="Group 8">
            <a:extLst>
              <a:ext uri="{FF2B5EF4-FFF2-40B4-BE49-F238E27FC236}">
                <a16:creationId xmlns:a16="http://schemas.microsoft.com/office/drawing/2014/main" id="{182FB8CB-7888-46CC-AD36-BBF03E2C5114}"/>
              </a:ext>
            </a:extLst>
          </p:cNvPr>
          <p:cNvGrpSpPr/>
          <p:nvPr/>
        </p:nvGrpSpPr>
        <p:grpSpPr>
          <a:xfrm>
            <a:off x="4133162" y="5322677"/>
            <a:ext cx="17759512" cy="1200329"/>
            <a:chOff x="0" y="-62159"/>
            <a:chExt cx="17708409" cy="2412744"/>
          </a:xfrm>
        </p:grpSpPr>
        <p:grpSp>
          <p:nvGrpSpPr>
            <p:cNvPr id="46" name="Rectangle 4">
              <a:extLst>
                <a:ext uri="{FF2B5EF4-FFF2-40B4-BE49-F238E27FC236}">
                  <a16:creationId xmlns:a16="http://schemas.microsoft.com/office/drawing/2014/main" id="{0B88F2AC-851B-435F-9310-AFF9CA7E02BF}"/>
                </a:ext>
              </a:extLst>
            </p:cNvPr>
            <p:cNvGrpSpPr/>
            <p:nvPr/>
          </p:nvGrpSpPr>
          <p:grpSpPr>
            <a:xfrm>
              <a:off x="0" y="-2"/>
              <a:ext cx="17708409" cy="2285416"/>
              <a:chOff x="0" y="-1"/>
              <a:chExt cx="17708408" cy="2285414"/>
            </a:xfrm>
          </p:grpSpPr>
          <p:sp>
            <p:nvSpPr>
              <p:cNvPr id="50" name="Rectangle">
                <a:extLst>
                  <a:ext uri="{FF2B5EF4-FFF2-40B4-BE49-F238E27FC236}">
                    <a16:creationId xmlns:a16="http://schemas.microsoft.com/office/drawing/2014/main" id="{CFE505BA-F8B1-40E1-93A7-5E8282D3E83F}"/>
                  </a:ext>
                </a:extLst>
              </p:cNvPr>
              <p:cNvSpPr/>
              <p:nvPr/>
            </p:nvSpPr>
            <p:spPr>
              <a:xfrm>
                <a:off x="0" y="-1"/>
                <a:ext cx="17708408" cy="2285414"/>
              </a:xfrm>
              <a:prstGeom prst="rect">
                <a:avLst/>
              </a:prstGeom>
              <a:solidFill>
                <a:srgbClr val="FEFFFF"/>
              </a:solidFill>
              <a:ln w="12700" cap="flat">
                <a:noFill/>
                <a:miter lim="400000"/>
              </a:ln>
              <a:effectLst>
                <a:outerShdw blurRad="1270000" dist="508000" dir="5400000" rotWithShape="0">
                  <a:srgbClr val="000000">
                    <a:alpha val="30000"/>
                  </a:srgbClr>
                </a:outerShdw>
              </a:effectLst>
            </p:spPr>
            <p:txBody>
              <a:bodyPr wrap="square" lIns="91440" tIns="91440" rIns="91440" bIns="91440" numCol="1" anchor="ctr">
                <a:noAutofit/>
              </a:bodyPr>
              <a:lstStyle/>
              <a:p>
                <a:pPr defTabSz="1828660">
                  <a:lnSpc>
                    <a:spcPct val="130000"/>
                  </a:lnSpc>
                  <a:spcBef>
                    <a:spcPts val="2000"/>
                  </a:spcBef>
                  <a:defRPr sz="3600" b="0">
                    <a:solidFill>
                      <a:srgbClr val="F7F7F7"/>
                    </a:solidFill>
                    <a:latin typeface="Open Sans"/>
                    <a:ea typeface="Open Sans"/>
                    <a:cs typeface="Open Sans"/>
                    <a:sym typeface="Open Sans"/>
                  </a:defRPr>
                </a:pPr>
                <a:endParaRPr sz="2000" dirty="0"/>
              </a:p>
            </p:txBody>
          </p:sp>
          <p:sp>
            <p:nvSpPr>
              <p:cNvPr id="51" name="cazuri noi înregistrate astăzi">
                <a:extLst>
                  <a:ext uri="{FF2B5EF4-FFF2-40B4-BE49-F238E27FC236}">
                    <a16:creationId xmlns:a16="http://schemas.microsoft.com/office/drawing/2014/main" id="{69C4FDB1-7BB5-4125-BA31-F04F17B8F54D}"/>
                  </a:ext>
                </a:extLst>
              </p:cNvPr>
              <p:cNvSpPr/>
              <p:nvPr/>
            </p:nvSpPr>
            <p:spPr>
              <a:xfrm>
                <a:off x="6731592" y="338456"/>
                <a:ext cx="10752129" cy="160849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extrusionOk="0">
                    <a:moveTo>
                      <a:pt x="0" y="0"/>
                    </a:moveTo>
                    <a:lnTo>
                      <a:pt x="21600" y="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</a:ext>
              </a:extLst>
            </p:spPr>
            <p:txBody>
              <a:bodyPr wrap="square" lIns="91440" tIns="91440" rIns="91440" bIns="91440" numCol="1" anchor="ctr">
                <a:spAutoFit/>
              </a:bodyPr>
              <a:lstStyle>
                <a:lvl1pPr algn="l" defTabSz="1828660">
                  <a:defRPr sz="5700" b="0">
                    <a:latin typeface="Open Sans"/>
                    <a:ea typeface="Open Sans"/>
                    <a:cs typeface="Open Sans"/>
                    <a:sym typeface="Open Sans"/>
                  </a:defRPr>
                </a:lvl1pPr>
              </a:lstStyle>
              <a:p>
                <a:r>
                  <a:rPr lang="ro-RO" sz="4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Persoane vindecate</a:t>
                </a:r>
              </a:p>
            </p:txBody>
          </p:sp>
        </p:grpSp>
        <p:grpSp>
          <p:nvGrpSpPr>
            <p:cNvPr id="47" name="Rectangle 5">
              <a:extLst>
                <a:ext uri="{FF2B5EF4-FFF2-40B4-BE49-F238E27FC236}">
                  <a16:creationId xmlns:a16="http://schemas.microsoft.com/office/drawing/2014/main" id="{EB4757ED-FCD5-4A16-A8D9-CD93EC15ADC9}"/>
                </a:ext>
              </a:extLst>
            </p:cNvPr>
            <p:cNvGrpSpPr/>
            <p:nvPr/>
          </p:nvGrpSpPr>
          <p:grpSpPr>
            <a:xfrm>
              <a:off x="0" y="-62159"/>
              <a:ext cx="6088441" cy="2412744"/>
              <a:chOff x="-1" y="-65167"/>
              <a:chExt cx="6088440" cy="2412741"/>
            </a:xfrm>
          </p:grpSpPr>
          <p:sp>
            <p:nvSpPr>
              <p:cNvPr id="48" name="Rectangle">
                <a:extLst>
                  <a:ext uri="{FF2B5EF4-FFF2-40B4-BE49-F238E27FC236}">
                    <a16:creationId xmlns:a16="http://schemas.microsoft.com/office/drawing/2014/main" id="{177E6050-E935-40B8-940B-18A000C30DD6}"/>
                  </a:ext>
                </a:extLst>
              </p:cNvPr>
              <p:cNvSpPr/>
              <p:nvPr/>
            </p:nvSpPr>
            <p:spPr>
              <a:xfrm>
                <a:off x="-1" y="-1"/>
                <a:ext cx="6088440" cy="2282402"/>
              </a:xfrm>
              <a:prstGeom prst="rect">
                <a:avLst/>
              </a:prstGeom>
              <a:solidFill>
                <a:srgbClr val="1D46F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91440" tIns="91440" rIns="91440" bIns="91440" numCol="1" anchor="ctr">
                <a:noAutofit/>
              </a:bodyPr>
              <a:lstStyle/>
              <a:p>
                <a:pPr defTabSz="1828660">
                  <a:defRPr sz="3600" b="0">
                    <a:solidFill>
                      <a:srgbClr val="F7F7F7"/>
                    </a:solidFill>
                    <a:latin typeface="Open Sans"/>
                    <a:ea typeface="Open Sans"/>
                    <a:cs typeface="Open Sans"/>
                    <a:sym typeface="Open Sans"/>
                  </a:defRPr>
                </a:pPr>
                <a:endParaRPr sz="2000" dirty="0"/>
              </a:p>
            </p:txBody>
          </p:sp>
          <p:sp>
            <p:nvSpPr>
              <p:cNvPr id="49" name="+156">
                <a:extLst>
                  <a:ext uri="{FF2B5EF4-FFF2-40B4-BE49-F238E27FC236}">
                    <a16:creationId xmlns:a16="http://schemas.microsoft.com/office/drawing/2014/main" id="{4DC4A1FF-5B92-4BC4-97AA-AA2FCF591E30}"/>
                  </a:ext>
                </a:extLst>
              </p:cNvPr>
              <p:cNvSpPr/>
              <p:nvPr/>
            </p:nvSpPr>
            <p:spPr>
              <a:xfrm>
                <a:off x="484559" y="-65167"/>
                <a:ext cx="5512438" cy="241274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extrusionOk="0">
                    <a:moveTo>
                      <a:pt x="0" y="0"/>
                    </a:moveTo>
                    <a:lnTo>
                      <a:pt x="21600" y="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</a:ext>
              </a:extLst>
            </p:spPr>
            <p:txBody>
              <a:bodyPr wrap="square" lIns="91440" tIns="91440" rIns="91440" bIns="91440" numCol="1" anchor="ctr">
                <a:spAutoFit/>
              </a:bodyPr>
              <a:lstStyle>
                <a:lvl1pPr algn="l" defTabSz="1828660">
                  <a:defRPr sz="9500" b="0">
                    <a:solidFill>
                      <a:srgbClr val="F7F7F7"/>
                    </a:solidFill>
                    <a:latin typeface="Open Sans"/>
                    <a:ea typeface="Open Sans"/>
                    <a:cs typeface="Open Sans"/>
                    <a:sym typeface="Open Sans"/>
                  </a:defRPr>
                </a:lvl1pPr>
              </a:lstStyle>
              <a:p>
                <a:r>
                  <a:rPr lang="ro-MD" sz="6600" b="1" dirty="0">
                    <a:solidFill>
                      <a:schemeClr val="bg1"/>
                    </a:solidFill>
                  </a:rPr>
                  <a:t>366.904</a:t>
                </a:r>
              </a:p>
            </p:txBody>
          </p:sp>
        </p:grpSp>
      </p:grpSp>
      <p:grpSp>
        <p:nvGrpSpPr>
          <p:cNvPr id="52" name="Group 8">
            <a:extLst>
              <a:ext uri="{FF2B5EF4-FFF2-40B4-BE49-F238E27FC236}">
                <a16:creationId xmlns:a16="http://schemas.microsoft.com/office/drawing/2014/main" id="{EEC5439C-0F3F-4545-9A06-80BBCF88EE3C}"/>
              </a:ext>
            </a:extLst>
          </p:cNvPr>
          <p:cNvGrpSpPr/>
          <p:nvPr/>
        </p:nvGrpSpPr>
        <p:grpSpPr>
          <a:xfrm>
            <a:off x="4133162" y="6739967"/>
            <a:ext cx="17759512" cy="1200329"/>
            <a:chOff x="0" y="-62160"/>
            <a:chExt cx="17708409" cy="2412745"/>
          </a:xfrm>
        </p:grpSpPr>
        <p:grpSp>
          <p:nvGrpSpPr>
            <p:cNvPr id="53" name="Rectangle 4">
              <a:extLst>
                <a:ext uri="{FF2B5EF4-FFF2-40B4-BE49-F238E27FC236}">
                  <a16:creationId xmlns:a16="http://schemas.microsoft.com/office/drawing/2014/main" id="{1AD2E764-28E2-464D-A797-2CF0D2C9F528}"/>
                </a:ext>
              </a:extLst>
            </p:cNvPr>
            <p:cNvGrpSpPr/>
            <p:nvPr/>
          </p:nvGrpSpPr>
          <p:grpSpPr>
            <a:xfrm>
              <a:off x="0" y="-2"/>
              <a:ext cx="17708409" cy="2285416"/>
              <a:chOff x="0" y="-1"/>
              <a:chExt cx="17708408" cy="2285414"/>
            </a:xfrm>
          </p:grpSpPr>
          <p:sp>
            <p:nvSpPr>
              <p:cNvPr id="57" name="Rectangle">
                <a:extLst>
                  <a:ext uri="{FF2B5EF4-FFF2-40B4-BE49-F238E27FC236}">
                    <a16:creationId xmlns:a16="http://schemas.microsoft.com/office/drawing/2014/main" id="{8259D65F-5FF4-4861-BC5C-A470683DBF5E}"/>
                  </a:ext>
                </a:extLst>
              </p:cNvPr>
              <p:cNvSpPr/>
              <p:nvPr/>
            </p:nvSpPr>
            <p:spPr>
              <a:xfrm>
                <a:off x="0" y="-1"/>
                <a:ext cx="17708408" cy="2285414"/>
              </a:xfrm>
              <a:prstGeom prst="rect">
                <a:avLst/>
              </a:prstGeom>
              <a:solidFill>
                <a:srgbClr val="FEFFFF"/>
              </a:solidFill>
              <a:ln w="12700" cap="flat">
                <a:noFill/>
                <a:miter lim="400000"/>
              </a:ln>
              <a:effectLst>
                <a:outerShdw blurRad="1270000" dist="508000" dir="5400000" rotWithShape="0">
                  <a:srgbClr val="000000">
                    <a:alpha val="30000"/>
                  </a:srgbClr>
                </a:outerShdw>
              </a:effectLst>
            </p:spPr>
            <p:txBody>
              <a:bodyPr wrap="square" lIns="91440" tIns="91440" rIns="91440" bIns="91440" numCol="1" anchor="ctr">
                <a:noAutofit/>
              </a:bodyPr>
              <a:lstStyle/>
              <a:p>
                <a:pPr defTabSz="1828660">
                  <a:lnSpc>
                    <a:spcPct val="130000"/>
                  </a:lnSpc>
                  <a:spcBef>
                    <a:spcPts val="2000"/>
                  </a:spcBef>
                  <a:defRPr sz="3600" b="0">
                    <a:solidFill>
                      <a:srgbClr val="F7F7F7"/>
                    </a:solidFill>
                    <a:latin typeface="Open Sans"/>
                    <a:ea typeface="Open Sans"/>
                    <a:cs typeface="Open Sans"/>
                    <a:sym typeface="Open Sans"/>
                  </a:defRPr>
                </a:pPr>
                <a:endParaRPr sz="2000" dirty="0"/>
              </a:p>
            </p:txBody>
          </p:sp>
          <p:sp>
            <p:nvSpPr>
              <p:cNvPr id="58" name="cazuri noi înregistrate astăzi">
                <a:extLst>
                  <a:ext uri="{FF2B5EF4-FFF2-40B4-BE49-F238E27FC236}">
                    <a16:creationId xmlns:a16="http://schemas.microsoft.com/office/drawing/2014/main" id="{E2E4A000-B9FF-4488-B8FF-05C4D23C21BA}"/>
                  </a:ext>
                </a:extLst>
              </p:cNvPr>
              <p:cNvSpPr/>
              <p:nvPr/>
            </p:nvSpPr>
            <p:spPr>
              <a:xfrm>
                <a:off x="6731592" y="338457"/>
                <a:ext cx="10752129" cy="160849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extrusionOk="0">
                    <a:moveTo>
                      <a:pt x="0" y="0"/>
                    </a:moveTo>
                    <a:lnTo>
                      <a:pt x="21600" y="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</a:ext>
              </a:extLst>
            </p:spPr>
            <p:txBody>
              <a:bodyPr wrap="square" lIns="91440" tIns="91440" rIns="91440" bIns="91440" numCol="1" anchor="ctr">
                <a:spAutoFit/>
              </a:bodyPr>
              <a:lstStyle>
                <a:lvl1pPr algn="l" defTabSz="1828660">
                  <a:defRPr sz="5700" b="0">
                    <a:latin typeface="Open Sans"/>
                    <a:ea typeface="Open Sans"/>
                    <a:cs typeface="Open Sans"/>
                    <a:sym typeface="Open Sans"/>
                  </a:defRPr>
                </a:lvl1pPr>
              </a:lstStyle>
              <a:p>
                <a:r>
                  <a:rPr lang="ro-RO" sz="4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Total decese</a:t>
                </a:r>
                <a:endParaRPr lang="ro-RO" sz="2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54" name="Rectangle 5">
              <a:extLst>
                <a:ext uri="{FF2B5EF4-FFF2-40B4-BE49-F238E27FC236}">
                  <a16:creationId xmlns:a16="http://schemas.microsoft.com/office/drawing/2014/main" id="{7719E4E3-8C70-422A-8EE2-0E3FA95951C8}"/>
                </a:ext>
              </a:extLst>
            </p:cNvPr>
            <p:cNvGrpSpPr/>
            <p:nvPr/>
          </p:nvGrpSpPr>
          <p:grpSpPr>
            <a:xfrm>
              <a:off x="0" y="-62160"/>
              <a:ext cx="6088441" cy="2412745"/>
              <a:chOff x="-1" y="-65171"/>
              <a:chExt cx="6088440" cy="2412742"/>
            </a:xfrm>
          </p:grpSpPr>
          <p:sp>
            <p:nvSpPr>
              <p:cNvPr id="55" name="Rectangle">
                <a:extLst>
                  <a:ext uri="{FF2B5EF4-FFF2-40B4-BE49-F238E27FC236}">
                    <a16:creationId xmlns:a16="http://schemas.microsoft.com/office/drawing/2014/main" id="{DED7626F-8198-4AC3-983F-5534FA5E4BB5}"/>
                  </a:ext>
                </a:extLst>
              </p:cNvPr>
              <p:cNvSpPr/>
              <p:nvPr/>
            </p:nvSpPr>
            <p:spPr>
              <a:xfrm>
                <a:off x="-1" y="-1"/>
                <a:ext cx="6088440" cy="2282402"/>
              </a:xfrm>
              <a:prstGeom prst="rect">
                <a:avLst/>
              </a:prstGeom>
              <a:solidFill>
                <a:srgbClr val="1D46F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91440" tIns="91440" rIns="91440" bIns="91440" numCol="1" anchor="ctr">
                <a:noAutofit/>
              </a:bodyPr>
              <a:lstStyle/>
              <a:p>
                <a:pPr defTabSz="1828660">
                  <a:defRPr sz="3600" b="0">
                    <a:solidFill>
                      <a:srgbClr val="F7F7F7"/>
                    </a:solidFill>
                    <a:latin typeface="Open Sans"/>
                    <a:ea typeface="Open Sans"/>
                    <a:cs typeface="Open Sans"/>
                    <a:sym typeface="Open Sans"/>
                  </a:defRPr>
                </a:pPr>
                <a:endParaRPr sz="2000" dirty="0"/>
              </a:p>
            </p:txBody>
          </p:sp>
          <p:sp>
            <p:nvSpPr>
              <p:cNvPr id="56" name="+156">
                <a:extLst>
                  <a:ext uri="{FF2B5EF4-FFF2-40B4-BE49-F238E27FC236}">
                    <a16:creationId xmlns:a16="http://schemas.microsoft.com/office/drawing/2014/main" id="{4CEB1DE0-29DB-4B25-B174-E2C44451B940}"/>
                  </a:ext>
                </a:extLst>
              </p:cNvPr>
              <p:cNvSpPr/>
              <p:nvPr/>
            </p:nvSpPr>
            <p:spPr>
              <a:xfrm>
                <a:off x="484559" y="-65171"/>
                <a:ext cx="5512438" cy="241274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extrusionOk="0">
                    <a:moveTo>
                      <a:pt x="0" y="0"/>
                    </a:moveTo>
                    <a:lnTo>
                      <a:pt x="21600" y="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</a:ext>
              </a:extLst>
            </p:spPr>
            <p:txBody>
              <a:bodyPr wrap="square" lIns="91440" tIns="91440" rIns="91440" bIns="91440" numCol="1" anchor="ctr">
                <a:spAutoFit/>
              </a:bodyPr>
              <a:lstStyle>
                <a:lvl1pPr algn="l" defTabSz="1828660">
                  <a:defRPr sz="9500" b="0">
                    <a:solidFill>
                      <a:srgbClr val="F7F7F7"/>
                    </a:solidFill>
                    <a:latin typeface="Open Sans"/>
                    <a:ea typeface="Open Sans"/>
                    <a:cs typeface="Open Sans"/>
                    <a:sym typeface="Open Sans"/>
                  </a:defRPr>
                </a:lvl1pPr>
              </a:lstStyle>
              <a:p>
                <a:r>
                  <a:rPr lang="ro-MD" sz="6600" b="1" dirty="0">
                    <a:solidFill>
                      <a:schemeClr val="bg1"/>
                    </a:solidFill>
                  </a:rPr>
                  <a:t>10.444</a:t>
                </a:r>
                <a:endParaRPr lang="en-US" sz="6600" b="1" dirty="0">
                  <a:solidFill>
                    <a:schemeClr val="bg1"/>
                  </a:solidFill>
                </a:endParaRPr>
              </a:p>
            </p:txBody>
          </p:sp>
        </p:grpSp>
      </p:grpSp>
      <p:grpSp>
        <p:nvGrpSpPr>
          <p:cNvPr id="59" name="Group 8">
            <a:extLst>
              <a:ext uri="{FF2B5EF4-FFF2-40B4-BE49-F238E27FC236}">
                <a16:creationId xmlns:a16="http://schemas.microsoft.com/office/drawing/2014/main" id="{35157A51-F592-449C-B715-F1006E43F5F4}"/>
              </a:ext>
            </a:extLst>
          </p:cNvPr>
          <p:cNvGrpSpPr/>
          <p:nvPr/>
        </p:nvGrpSpPr>
        <p:grpSpPr>
          <a:xfrm>
            <a:off x="4133162" y="8155761"/>
            <a:ext cx="17759512" cy="1200329"/>
            <a:chOff x="0" y="-62160"/>
            <a:chExt cx="17708409" cy="2412745"/>
          </a:xfrm>
        </p:grpSpPr>
        <p:grpSp>
          <p:nvGrpSpPr>
            <p:cNvPr id="60" name="Rectangle 4">
              <a:extLst>
                <a:ext uri="{FF2B5EF4-FFF2-40B4-BE49-F238E27FC236}">
                  <a16:creationId xmlns:a16="http://schemas.microsoft.com/office/drawing/2014/main" id="{F8FEFA46-AD02-4594-838A-3B4832FA98B3}"/>
                </a:ext>
              </a:extLst>
            </p:cNvPr>
            <p:cNvGrpSpPr/>
            <p:nvPr/>
          </p:nvGrpSpPr>
          <p:grpSpPr>
            <a:xfrm>
              <a:off x="0" y="-2"/>
              <a:ext cx="17708409" cy="2285416"/>
              <a:chOff x="0" y="-1"/>
              <a:chExt cx="17708408" cy="2285414"/>
            </a:xfrm>
          </p:grpSpPr>
          <p:sp>
            <p:nvSpPr>
              <p:cNvPr id="64" name="Rectangle">
                <a:extLst>
                  <a:ext uri="{FF2B5EF4-FFF2-40B4-BE49-F238E27FC236}">
                    <a16:creationId xmlns:a16="http://schemas.microsoft.com/office/drawing/2014/main" id="{AFDA612F-C776-43D8-8ECE-04D1A0F0053E}"/>
                  </a:ext>
                </a:extLst>
              </p:cNvPr>
              <p:cNvSpPr/>
              <p:nvPr/>
            </p:nvSpPr>
            <p:spPr>
              <a:xfrm>
                <a:off x="0" y="-1"/>
                <a:ext cx="17708408" cy="2285414"/>
              </a:xfrm>
              <a:prstGeom prst="rect">
                <a:avLst/>
              </a:prstGeom>
              <a:solidFill>
                <a:srgbClr val="FEFFFF"/>
              </a:solidFill>
              <a:ln w="12700" cap="flat">
                <a:noFill/>
                <a:miter lim="400000"/>
              </a:ln>
              <a:effectLst>
                <a:outerShdw blurRad="1270000" dist="508000" dir="5400000" rotWithShape="0">
                  <a:srgbClr val="000000">
                    <a:alpha val="30000"/>
                  </a:srgbClr>
                </a:outerShdw>
              </a:effectLst>
            </p:spPr>
            <p:txBody>
              <a:bodyPr wrap="square" lIns="91440" tIns="91440" rIns="91440" bIns="91440" numCol="1" anchor="ctr">
                <a:noAutofit/>
              </a:bodyPr>
              <a:lstStyle/>
              <a:p>
                <a:pPr defTabSz="1828660">
                  <a:lnSpc>
                    <a:spcPct val="130000"/>
                  </a:lnSpc>
                  <a:spcBef>
                    <a:spcPts val="2000"/>
                  </a:spcBef>
                  <a:defRPr sz="3600" b="0">
                    <a:solidFill>
                      <a:srgbClr val="F7F7F7"/>
                    </a:solidFill>
                    <a:latin typeface="Open Sans"/>
                    <a:ea typeface="Open Sans"/>
                    <a:cs typeface="Open Sans"/>
                    <a:sym typeface="Open Sans"/>
                  </a:defRPr>
                </a:pPr>
                <a:endParaRPr sz="2000" dirty="0"/>
              </a:p>
            </p:txBody>
          </p:sp>
          <p:sp>
            <p:nvSpPr>
              <p:cNvPr id="65" name="cazuri noi înregistrate astăzi">
                <a:extLst>
                  <a:ext uri="{FF2B5EF4-FFF2-40B4-BE49-F238E27FC236}">
                    <a16:creationId xmlns:a16="http://schemas.microsoft.com/office/drawing/2014/main" id="{E0AADA8B-B481-40AE-A402-B8E48DB46249}"/>
                  </a:ext>
                </a:extLst>
              </p:cNvPr>
              <p:cNvSpPr/>
              <p:nvPr/>
            </p:nvSpPr>
            <p:spPr>
              <a:xfrm>
                <a:off x="6731592" y="338456"/>
                <a:ext cx="10752129" cy="160849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extrusionOk="0">
                    <a:moveTo>
                      <a:pt x="0" y="0"/>
                    </a:moveTo>
                    <a:lnTo>
                      <a:pt x="21600" y="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</a:ext>
              </a:extLst>
            </p:spPr>
            <p:txBody>
              <a:bodyPr wrap="square" lIns="91440" tIns="91440" rIns="91440" bIns="91440" numCol="1" anchor="ctr">
                <a:spAutoFit/>
              </a:bodyPr>
              <a:lstStyle>
                <a:lvl1pPr algn="l" defTabSz="1828660">
                  <a:defRPr sz="5700" b="0">
                    <a:latin typeface="Open Sans"/>
                    <a:ea typeface="Open Sans"/>
                    <a:cs typeface="Open Sans"/>
                    <a:sym typeface="Open Sans"/>
                  </a:defRPr>
                </a:lvl1pPr>
              </a:lstStyle>
              <a:p>
                <a:r>
                  <a:rPr lang="ro-MD" sz="4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Cazuri active</a:t>
                </a:r>
              </a:p>
            </p:txBody>
          </p:sp>
        </p:grpSp>
        <p:grpSp>
          <p:nvGrpSpPr>
            <p:cNvPr id="61" name="Rectangle 5">
              <a:extLst>
                <a:ext uri="{FF2B5EF4-FFF2-40B4-BE49-F238E27FC236}">
                  <a16:creationId xmlns:a16="http://schemas.microsoft.com/office/drawing/2014/main" id="{4B07300D-8EE1-4DE9-ABC4-4FA9F32A123D}"/>
                </a:ext>
              </a:extLst>
            </p:cNvPr>
            <p:cNvGrpSpPr/>
            <p:nvPr/>
          </p:nvGrpSpPr>
          <p:grpSpPr>
            <a:xfrm>
              <a:off x="0" y="-62160"/>
              <a:ext cx="6088441" cy="2412745"/>
              <a:chOff x="-1" y="-65171"/>
              <a:chExt cx="6088440" cy="2412742"/>
            </a:xfrm>
          </p:grpSpPr>
          <p:sp>
            <p:nvSpPr>
              <p:cNvPr id="62" name="Rectangle">
                <a:extLst>
                  <a:ext uri="{FF2B5EF4-FFF2-40B4-BE49-F238E27FC236}">
                    <a16:creationId xmlns:a16="http://schemas.microsoft.com/office/drawing/2014/main" id="{7CC28874-626A-4603-AE2D-2FD8D4CC5B77}"/>
                  </a:ext>
                </a:extLst>
              </p:cNvPr>
              <p:cNvSpPr/>
              <p:nvPr/>
            </p:nvSpPr>
            <p:spPr>
              <a:xfrm>
                <a:off x="-1" y="-1"/>
                <a:ext cx="6088440" cy="2282402"/>
              </a:xfrm>
              <a:prstGeom prst="rect">
                <a:avLst/>
              </a:prstGeom>
              <a:solidFill>
                <a:srgbClr val="1D46F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91440" tIns="91440" rIns="91440" bIns="91440" numCol="1" anchor="ctr">
                <a:noAutofit/>
              </a:bodyPr>
              <a:lstStyle/>
              <a:p>
                <a:pPr defTabSz="1828660">
                  <a:defRPr sz="3600" b="0">
                    <a:solidFill>
                      <a:srgbClr val="F7F7F7"/>
                    </a:solidFill>
                    <a:latin typeface="Open Sans"/>
                    <a:ea typeface="Open Sans"/>
                    <a:cs typeface="Open Sans"/>
                    <a:sym typeface="Open Sans"/>
                  </a:defRPr>
                </a:pPr>
                <a:endParaRPr sz="2000" dirty="0"/>
              </a:p>
            </p:txBody>
          </p:sp>
          <p:sp>
            <p:nvSpPr>
              <p:cNvPr id="63" name="+156">
                <a:extLst>
                  <a:ext uri="{FF2B5EF4-FFF2-40B4-BE49-F238E27FC236}">
                    <a16:creationId xmlns:a16="http://schemas.microsoft.com/office/drawing/2014/main" id="{CA173BB5-F28D-4D8C-941A-57A597238811}"/>
                  </a:ext>
                </a:extLst>
              </p:cNvPr>
              <p:cNvSpPr/>
              <p:nvPr/>
            </p:nvSpPr>
            <p:spPr>
              <a:xfrm>
                <a:off x="484559" y="-65171"/>
                <a:ext cx="5512438" cy="241274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extrusionOk="0">
                    <a:moveTo>
                      <a:pt x="0" y="0"/>
                    </a:moveTo>
                    <a:lnTo>
                      <a:pt x="21600" y="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</a:ext>
              </a:extLst>
            </p:spPr>
            <p:txBody>
              <a:bodyPr wrap="square" lIns="91440" tIns="91440" rIns="91440" bIns="91440" numCol="1" anchor="ctr">
                <a:spAutoFit/>
              </a:bodyPr>
              <a:lstStyle>
                <a:lvl1pPr algn="l" defTabSz="1828660">
                  <a:defRPr sz="9500" b="0">
                    <a:solidFill>
                      <a:srgbClr val="F7F7F7"/>
                    </a:solidFill>
                    <a:latin typeface="Open Sans"/>
                    <a:ea typeface="Open Sans"/>
                    <a:cs typeface="Open Sans"/>
                    <a:sym typeface="Open Sans"/>
                  </a:defRPr>
                </a:lvl1pPr>
              </a:lstStyle>
              <a:p>
                <a:r>
                  <a:rPr lang="ro-MD" sz="6600" b="1" dirty="0">
                    <a:solidFill>
                      <a:schemeClr val="bg1"/>
                    </a:solidFill>
                  </a:rPr>
                  <a:t>11.635</a:t>
                </a:r>
              </a:p>
            </p:txBody>
          </p:sp>
        </p:grpSp>
      </p:grpSp>
      <p:grpSp>
        <p:nvGrpSpPr>
          <p:cNvPr id="73" name="Group 8">
            <a:extLst>
              <a:ext uri="{FF2B5EF4-FFF2-40B4-BE49-F238E27FC236}">
                <a16:creationId xmlns:a16="http://schemas.microsoft.com/office/drawing/2014/main" id="{5691C666-8DDA-4451-BB36-0ECA49DB078B}"/>
              </a:ext>
            </a:extLst>
          </p:cNvPr>
          <p:cNvGrpSpPr/>
          <p:nvPr/>
        </p:nvGrpSpPr>
        <p:grpSpPr>
          <a:xfrm>
            <a:off x="4133162" y="9602476"/>
            <a:ext cx="17759512" cy="1200329"/>
            <a:chOff x="0" y="-62160"/>
            <a:chExt cx="17708409" cy="2412745"/>
          </a:xfrm>
        </p:grpSpPr>
        <p:grpSp>
          <p:nvGrpSpPr>
            <p:cNvPr id="74" name="Rectangle 4">
              <a:extLst>
                <a:ext uri="{FF2B5EF4-FFF2-40B4-BE49-F238E27FC236}">
                  <a16:creationId xmlns:a16="http://schemas.microsoft.com/office/drawing/2014/main" id="{F5AD7BE7-B63F-4700-B513-A1220EE94007}"/>
                </a:ext>
              </a:extLst>
            </p:cNvPr>
            <p:cNvGrpSpPr/>
            <p:nvPr/>
          </p:nvGrpSpPr>
          <p:grpSpPr>
            <a:xfrm>
              <a:off x="0" y="-2"/>
              <a:ext cx="17708409" cy="2285416"/>
              <a:chOff x="0" y="-1"/>
              <a:chExt cx="17708408" cy="2285414"/>
            </a:xfrm>
          </p:grpSpPr>
          <p:sp>
            <p:nvSpPr>
              <p:cNvPr id="78" name="Rectangle">
                <a:extLst>
                  <a:ext uri="{FF2B5EF4-FFF2-40B4-BE49-F238E27FC236}">
                    <a16:creationId xmlns:a16="http://schemas.microsoft.com/office/drawing/2014/main" id="{DE25B3F2-252F-436D-9A61-872CA96173E6}"/>
                  </a:ext>
                </a:extLst>
              </p:cNvPr>
              <p:cNvSpPr/>
              <p:nvPr/>
            </p:nvSpPr>
            <p:spPr>
              <a:xfrm>
                <a:off x="0" y="-1"/>
                <a:ext cx="17708408" cy="2285414"/>
              </a:xfrm>
              <a:prstGeom prst="rect">
                <a:avLst/>
              </a:prstGeom>
              <a:solidFill>
                <a:srgbClr val="FEFFFF"/>
              </a:solidFill>
              <a:ln w="12700" cap="flat">
                <a:noFill/>
                <a:miter lim="400000"/>
              </a:ln>
              <a:effectLst>
                <a:outerShdw blurRad="1270000" dist="508000" dir="5400000" rotWithShape="0">
                  <a:srgbClr val="000000">
                    <a:alpha val="30000"/>
                  </a:srgbClr>
                </a:outerShdw>
              </a:effectLst>
            </p:spPr>
            <p:txBody>
              <a:bodyPr wrap="square" lIns="91440" tIns="91440" rIns="91440" bIns="91440" numCol="1" anchor="ctr">
                <a:noAutofit/>
              </a:bodyPr>
              <a:lstStyle/>
              <a:p>
                <a:pPr defTabSz="1828660">
                  <a:lnSpc>
                    <a:spcPct val="130000"/>
                  </a:lnSpc>
                  <a:spcBef>
                    <a:spcPts val="2000"/>
                  </a:spcBef>
                  <a:defRPr sz="3600" b="0">
                    <a:solidFill>
                      <a:srgbClr val="F7F7F7"/>
                    </a:solidFill>
                    <a:latin typeface="Open Sans"/>
                    <a:ea typeface="Open Sans"/>
                    <a:cs typeface="Open Sans"/>
                    <a:sym typeface="Open Sans"/>
                  </a:defRPr>
                </a:pPr>
                <a:endParaRPr sz="2000" dirty="0"/>
              </a:p>
            </p:txBody>
          </p:sp>
          <p:sp>
            <p:nvSpPr>
              <p:cNvPr id="79" name="cazuri noi înregistrate astăzi">
                <a:extLst>
                  <a:ext uri="{FF2B5EF4-FFF2-40B4-BE49-F238E27FC236}">
                    <a16:creationId xmlns:a16="http://schemas.microsoft.com/office/drawing/2014/main" id="{576EF561-A8E0-4E3C-881E-84ECDA323313}"/>
                  </a:ext>
                </a:extLst>
              </p:cNvPr>
              <p:cNvSpPr/>
              <p:nvPr/>
            </p:nvSpPr>
            <p:spPr>
              <a:xfrm>
                <a:off x="6731592" y="338456"/>
                <a:ext cx="10752129" cy="160849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extrusionOk="0">
                    <a:moveTo>
                      <a:pt x="0" y="0"/>
                    </a:moveTo>
                    <a:lnTo>
                      <a:pt x="21600" y="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</a:ext>
              </a:extLst>
            </p:spPr>
            <p:txBody>
              <a:bodyPr wrap="square" lIns="91440" tIns="91440" rIns="91440" bIns="91440" numCol="1" anchor="ctr">
                <a:spAutoFit/>
              </a:bodyPr>
              <a:lstStyle>
                <a:lvl1pPr algn="l" defTabSz="1828660">
                  <a:defRPr sz="5700" b="0">
                    <a:latin typeface="Open Sans"/>
                    <a:ea typeface="Open Sans"/>
                    <a:cs typeface="Open Sans"/>
                    <a:sym typeface="Open Sans"/>
                  </a:defRPr>
                </a:lvl1pPr>
              </a:lstStyle>
              <a:p>
                <a:r>
                  <a:rPr lang="pt-BR" sz="4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Pacienți în stare extrem de gravă</a:t>
                </a:r>
              </a:p>
            </p:txBody>
          </p:sp>
        </p:grpSp>
        <p:grpSp>
          <p:nvGrpSpPr>
            <p:cNvPr id="75" name="Rectangle 5">
              <a:extLst>
                <a:ext uri="{FF2B5EF4-FFF2-40B4-BE49-F238E27FC236}">
                  <a16:creationId xmlns:a16="http://schemas.microsoft.com/office/drawing/2014/main" id="{C7E53341-7224-4B82-8FF6-E388EF14AC75}"/>
                </a:ext>
              </a:extLst>
            </p:cNvPr>
            <p:cNvGrpSpPr/>
            <p:nvPr/>
          </p:nvGrpSpPr>
          <p:grpSpPr>
            <a:xfrm>
              <a:off x="0" y="-62160"/>
              <a:ext cx="6088441" cy="2412745"/>
              <a:chOff x="-1" y="-65171"/>
              <a:chExt cx="6088440" cy="2412742"/>
            </a:xfrm>
          </p:grpSpPr>
          <p:sp>
            <p:nvSpPr>
              <p:cNvPr id="76" name="Rectangle">
                <a:extLst>
                  <a:ext uri="{FF2B5EF4-FFF2-40B4-BE49-F238E27FC236}">
                    <a16:creationId xmlns:a16="http://schemas.microsoft.com/office/drawing/2014/main" id="{FFDCCE2E-776E-4C1F-9C86-D7DD5A455CEF}"/>
                  </a:ext>
                </a:extLst>
              </p:cNvPr>
              <p:cNvSpPr/>
              <p:nvPr/>
            </p:nvSpPr>
            <p:spPr>
              <a:xfrm>
                <a:off x="-1" y="-1"/>
                <a:ext cx="6088440" cy="2282402"/>
              </a:xfrm>
              <a:prstGeom prst="rect">
                <a:avLst/>
              </a:prstGeom>
              <a:solidFill>
                <a:srgbClr val="1D46F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91440" tIns="91440" rIns="91440" bIns="91440" numCol="1" anchor="ctr">
                <a:noAutofit/>
              </a:bodyPr>
              <a:lstStyle/>
              <a:p>
                <a:pPr defTabSz="1828660">
                  <a:defRPr sz="3600" b="0">
                    <a:solidFill>
                      <a:srgbClr val="F7F7F7"/>
                    </a:solidFill>
                    <a:latin typeface="Open Sans"/>
                    <a:ea typeface="Open Sans"/>
                    <a:cs typeface="Open Sans"/>
                    <a:sym typeface="Open Sans"/>
                  </a:defRPr>
                </a:pPr>
                <a:endParaRPr sz="2000" dirty="0"/>
              </a:p>
            </p:txBody>
          </p:sp>
          <p:sp>
            <p:nvSpPr>
              <p:cNvPr id="77" name="+156">
                <a:extLst>
                  <a:ext uri="{FF2B5EF4-FFF2-40B4-BE49-F238E27FC236}">
                    <a16:creationId xmlns:a16="http://schemas.microsoft.com/office/drawing/2014/main" id="{3A4CFCE8-BE0F-49EE-9430-A88FC6F6BDEC}"/>
                  </a:ext>
                </a:extLst>
              </p:cNvPr>
              <p:cNvSpPr/>
              <p:nvPr/>
            </p:nvSpPr>
            <p:spPr>
              <a:xfrm>
                <a:off x="484559" y="-65171"/>
                <a:ext cx="5512438" cy="241274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extrusionOk="0">
                    <a:moveTo>
                      <a:pt x="0" y="0"/>
                    </a:moveTo>
                    <a:lnTo>
                      <a:pt x="21600" y="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</a:ext>
              </a:extLst>
            </p:spPr>
            <p:txBody>
              <a:bodyPr wrap="square" lIns="91440" tIns="91440" rIns="91440" bIns="91440" numCol="1" anchor="ctr">
                <a:spAutoFit/>
              </a:bodyPr>
              <a:lstStyle>
                <a:lvl1pPr algn="l" defTabSz="1828660">
                  <a:defRPr sz="9500" b="0">
                    <a:solidFill>
                      <a:srgbClr val="F7F7F7"/>
                    </a:solidFill>
                    <a:latin typeface="Open Sans"/>
                    <a:ea typeface="Open Sans"/>
                    <a:cs typeface="Open Sans"/>
                    <a:sym typeface="Open Sans"/>
                  </a:defRPr>
                </a:lvl1pPr>
              </a:lstStyle>
              <a:p>
                <a:r>
                  <a:rPr lang="ro-MD" sz="6600" b="1" dirty="0">
                    <a:solidFill>
                      <a:schemeClr val="bg1"/>
                    </a:solidFill>
                  </a:rPr>
                  <a:t>67</a:t>
                </a:r>
                <a:endParaRPr lang="en-US" sz="6600" b="1" dirty="0">
                  <a:solidFill>
                    <a:schemeClr val="bg1"/>
                  </a:solidFill>
                </a:endParaRPr>
              </a:p>
            </p:txBody>
          </p:sp>
        </p:grpSp>
      </p:grpSp>
      <p:pic>
        <p:nvPicPr>
          <p:cNvPr id="4" name="Picture 3">
            <a:extLst>
              <a:ext uri="{FF2B5EF4-FFF2-40B4-BE49-F238E27FC236}">
                <a16:creationId xmlns:a16="http://schemas.microsoft.com/office/drawing/2014/main" id="{8BFD4C06-E706-4865-B28F-C1592AB22B4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509500"/>
            <a:ext cx="2087033" cy="1206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59471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2" y="0"/>
            <a:ext cx="10195005" cy="13716000"/>
          </a:xfrm>
          <a:prstGeom prst="rect">
            <a:avLst/>
          </a:prstGeom>
          <a:solidFill>
            <a:srgbClr val="F3F3F3"/>
          </a:solidFill>
        </p:spPr>
      </p:sp>
      <p:pic>
        <p:nvPicPr>
          <p:cNvPr id="3" name="Picture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304801" y="5435600"/>
            <a:ext cx="10195004" cy="7646253"/>
          </a:xfrm>
          <a:prstGeom prst="rect">
            <a:avLst/>
          </a:prstGeom>
        </p:spPr>
      </p:pic>
      <p:sp>
        <p:nvSpPr>
          <p:cNvPr id="4" name="TextBox 4"/>
          <p:cNvSpPr txBox="1"/>
          <p:nvPr/>
        </p:nvSpPr>
        <p:spPr>
          <a:xfrm>
            <a:off x="304801" y="3115340"/>
            <a:ext cx="9347199" cy="94981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ts val="8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 err="1">
                <a:ln>
                  <a:noFill/>
                </a:ln>
                <a:solidFill>
                  <a:srgbClr val="242423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Helvetica Neue"/>
              </a:rPr>
              <a:t>Proporția</a:t>
            </a: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242423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Helvetica Neue"/>
              </a:rPr>
              <a:t> </a:t>
            </a:r>
            <a:r>
              <a:rPr kumimoji="0" lang="en-US" sz="6000" b="1" i="0" u="none" strike="noStrike" kern="1200" cap="none" spc="0" normalizeH="0" baseline="0" noProof="0" dirty="0" err="1">
                <a:ln>
                  <a:noFill/>
                </a:ln>
                <a:solidFill>
                  <a:srgbClr val="242423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Helvetica Neue"/>
              </a:rPr>
              <a:t>dozelor</a:t>
            </a: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242423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Helvetica Neue"/>
              </a:rPr>
              <a:t> </a:t>
            </a:r>
            <a:r>
              <a:rPr kumimoji="0" lang="en-US" sz="6000" b="1" i="0" u="none" strike="noStrike" kern="1200" cap="none" spc="0" normalizeH="0" baseline="0" noProof="0" dirty="0" err="1">
                <a:ln>
                  <a:noFill/>
                </a:ln>
                <a:solidFill>
                  <a:srgbClr val="242423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Helvetica Neue"/>
              </a:rPr>
              <a:t>utilizate</a:t>
            </a: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242423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Helvetica Neue"/>
              </a:rPr>
              <a:t> </a:t>
            </a:r>
          </a:p>
        </p:txBody>
      </p:sp>
      <p:graphicFrame>
        <p:nvGraphicFramePr>
          <p:cNvPr id="7" name="Tabel 6">
            <a:extLst>
              <a:ext uri="{FF2B5EF4-FFF2-40B4-BE49-F238E27FC236}">
                <a16:creationId xmlns:a16="http://schemas.microsoft.com/office/drawing/2014/main" id="{A2B30FB6-407D-4445-A9A9-D25965BDA852}"/>
              </a:ext>
            </a:extLst>
          </p:cNvPr>
          <p:cNvGraphicFramePr>
            <a:graphicFrameLocks noGrp="1"/>
          </p:cNvGraphicFramePr>
          <p:nvPr/>
        </p:nvGraphicFramePr>
        <p:xfrm>
          <a:off x="10195007" y="3376673"/>
          <a:ext cx="13884192" cy="6962654"/>
        </p:xfrm>
        <a:graphic>
          <a:graphicData uri="http://schemas.openxmlformats.org/drawingml/2006/table">
            <a:tbl>
              <a:tblPr/>
              <a:tblGrid>
                <a:gridCol w="3468742">
                  <a:extLst>
                    <a:ext uri="{9D8B030D-6E8A-4147-A177-3AD203B41FA5}">
                      <a16:colId xmlns:a16="http://schemas.microsoft.com/office/drawing/2014/main" val="4076753515"/>
                    </a:ext>
                  </a:extLst>
                </a:gridCol>
                <a:gridCol w="1332411">
                  <a:extLst>
                    <a:ext uri="{9D8B030D-6E8A-4147-A177-3AD203B41FA5}">
                      <a16:colId xmlns:a16="http://schemas.microsoft.com/office/drawing/2014/main" val="4156075785"/>
                    </a:ext>
                  </a:extLst>
                </a:gridCol>
                <a:gridCol w="1280160">
                  <a:extLst>
                    <a:ext uri="{9D8B030D-6E8A-4147-A177-3AD203B41FA5}">
                      <a16:colId xmlns:a16="http://schemas.microsoft.com/office/drawing/2014/main" val="132180592"/>
                    </a:ext>
                  </a:extLst>
                </a:gridCol>
                <a:gridCol w="2377440">
                  <a:extLst>
                    <a:ext uri="{9D8B030D-6E8A-4147-A177-3AD203B41FA5}">
                      <a16:colId xmlns:a16="http://schemas.microsoft.com/office/drawing/2014/main" val="3422043835"/>
                    </a:ext>
                  </a:extLst>
                </a:gridCol>
                <a:gridCol w="2116183">
                  <a:extLst>
                    <a:ext uri="{9D8B030D-6E8A-4147-A177-3AD203B41FA5}">
                      <a16:colId xmlns:a16="http://schemas.microsoft.com/office/drawing/2014/main" val="1586786752"/>
                    </a:ext>
                  </a:extLst>
                </a:gridCol>
                <a:gridCol w="2090057">
                  <a:extLst>
                    <a:ext uri="{9D8B030D-6E8A-4147-A177-3AD203B41FA5}">
                      <a16:colId xmlns:a16="http://schemas.microsoft.com/office/drawing/2014/main" val="1753139463"/>
                    </a:ext>
                  </a:extLst>
                </a:gridCol>
                <a:gridCol w="1219199">
                  <a:extLst>
                    <a:ext uri="{9D8B030D-6E8A-4147-A177-3AD203B41FA5}">
                      <a16:colId xmlns:a16="http://schemas.microsoft.com/office/drawing/2014/main" val="1991214686"/>
                    </a:ext>
                  </a:extLst>
                </a:gridCol>
              </a:tblGrid>
              <a:tr h="108747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3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C6D5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6D5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6D5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E5EA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o-MD" sz="3200" b="0" i="0" u="none" strike="noStrike" dirty="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</a:rPr>
                        <a:t>Doza 1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C6D5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6D5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6D5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E5EA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o-MD" sz="3200" b="0" i="0" u="none" strike="noStrike" dirty="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</a:rPr>
                        <a:t>Doza 2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C6D5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6D5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6D5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E5EA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o-MD" sz="3200" b="0" i="0" u="none" strike="noStrike" dirty="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</a:rPr>
                        <a:t>Doză suplimentară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C6D5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6D5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6D5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E5EA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o-MD" sz="3200" b="0" i="0" u="none" strike="noStrike" dirty="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</a:rPr>
                        <a:t>Total doze administrate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C6D5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6D5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6D5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E5EA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o-MD" sz="3200" b="0" i="0" u="none" strike="noStrike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</a:rPr>
                        <a:t>Doze recepționate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C6D5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6D5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6D5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E5EA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o-MD" sz="3200" b="0" i="0" u="none" strike="noStrike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</a:rPr>
                        <a:t>% utilizat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C6D5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6D5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6D5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E5EA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94586806"/>
                  </a:ext>
                </a:extLst>
              </a:tr>
              <a:tr h="817713">
                <a:tc>
                  <a:txBody>
                    <a:bodyPr/>
                    <a:lstStyle/>
                    <a:p>
                      <a:pPr algn="ctr" rtl="0" fontAlgn="ctr"/>
                      <a:r>
                        <a:rPr lang="ro-MD" sz="2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AstraZeneca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296269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284163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1256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581688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584500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07010636"/>
                  </a:ext>
                </a:extLst>
              </a:tr>
              <a:tr h="920845">
                <a:tc>
                  <a:txBody>
                    <a:bodyPr/>
                    <a:lstStyle/>
                    <a:p>
                      <a:pPr algn="ctr" rtl="0" fontAlgn="ctr"/>
                      <a:r>
                        <a:rPr lang="ro-MD" sz="28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Gam</a:t>
                      </a:r>
                      <a:r>
                        <a:rPr lang="ro-MD" sz="2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-COVID-VAC (Sputnik-V)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110646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107742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21197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239585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306000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78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89049650"/>
                  </a:ext>
                </a:extLst>
              </a:tr>
              <a:tr h="547952">
                <a:tc>
                  <a:txBody>
                    <a:bodyPr/>
                    <a:lstStyle/>
                    <a:p>
                      <a:pPr algn="ctr" rtl="0" fontAlgn="ctr"/>
                      <a:r>
                        <a:rPr lang="ro-MD" sz="2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Janssen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301421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16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568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302005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302500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13327321"/>
                  </a:ext>
                </a:extLst>
              </a:tr>
              <a:tr h="920845">
                <a:tc>
                  <a:txBody>
                    <a:bodyPr/>
                    <a:lstStyle/>
                    <a:p>
                      <a:pPr algn="ctr" rtl="0" fontAlgn="ctr"/>
                      <a:r>
                        <a:rPr lang="ro-MD" sz="2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Moderna - mRNA-1273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4920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2065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23886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30871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280800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11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88425955"/>
                  </a:ext>
                </a:extLst>
              </a:tr>
              <a:tr h="920845">
                <a:tc>
                  <a:txBody>
                    <a:bodyPr/>
                    <a:lstStyle/>
                    <a:p>
                      <a:pPr algn="ctr" rtl="0" fontAlgn="ctr"/>
                      <a:r>
                        <a:rPr lang="ro-MD" sz="2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Pfizer/BioNTech - Comirnaty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220420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204733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58840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483993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926640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52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05887795"/>
                  </a:ext>
                </a:extLst>
              </a:tr>
              <a:tr h="547952">
                <a:tc>
                  <a:txBody>
                    <a:bodyPr/>
                    <a:lstStyle/>
                    <a:p>
                      <a:pPr algn="ctr" rtl="0" fontAlgn="ctr"/>
                      <a:r>
                        <a:rPr lang="ro-MD" sz="2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Sinopharm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45337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43231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250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88818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152000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58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82897479"/>
                  </a:ext>
                </a:extLst>
              </a:tr>
              <a:tr h="598952">
                <a:tc>
                  <a:txBody>
                    <a:bodyPr/>
                    <a:lstStyle/>
                    <a:p>
                      <a:pPr algn="ctr" rtl="0" fontAlgn="ctr"/>
                      <a:r>
                        <a:rPr lang="ro-MD" sz="2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Sinovac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57244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54678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731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112653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170000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66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33632463"/>
                  </a:ext>
                </a:extLst>
              </a:tr>
              <a:tr h="600075">
                <a:tc>
                  <a:txBody>
                    <a:bodyPr/>
                    <a:lstStyle/>
                    <a:p>
                      <a:pPr algn="ctr" rtl="0" fontAlgn="ctr"/>
                      <a:r>
                        <a:rPr lang="ro-MD" sz="2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Total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1036257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696628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106728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1839613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2722440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68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34484821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14787277" y="0"/>
            <a:ext cx="9596724" cy="13716000"/>
          </a:xfrm>
          <a:prstGeom prst="rect">
            <a:avLst/>
          </a:prstGeom>
          <a:solidFill>
            <a:srgbClr val="F3F3F3"/>
          </a:solidFill>
        </p:spPr>
      </p:sp>
      <p:pic>
        <p:nvPicPr>
          <p:cNvPr id="3" name="Picture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4912722" y="3687213"/>
            <a:ext cx="9471279" cy="7103459"/>
          </a:xfrm>
          <a:prstGeom prst="rect">
            <a:avLst/>
          </a:prstGeom>
        </p:spPr>
      </p:pic>
      <p:sp>
        <p:nvSpPr>
          <p:cNvPr id="4" name="TextBox 4"/>
          <p:cNvSpPr txBox="1"/>
          <p:nvPr/>
        </p:nvSpPr>
        <p:spPr>
          <a:xfrm>
            <a:off x="1118067" y="1597385"/>
            <a:ext cx="11327467" cy="197573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ctr" defTabSz="825500" rtl="0" eaLnBrk="1" fontAlgn="auto" latinLnBrk="0" hangingPunct="0">
              <a:lnSpc>
                <a:spcPts val="8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Helvetica Neue"/>
              </a:rPr>
              <a:t>Datele</a:t>
            </a:r>
            <a:r>
              <a:rPr kumimoji="0" lang="en-US" sz="6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Helvetica Neue"/>
              </a:rPr>
              <a:t> </a:t>
            </a:r>
            <a:r>
              <a:rPr kumimoji="0" lang="en-US" sz="60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Helvetica Neue"/>
              </a:rPr>
              <a:t>campaniei</a:t>
            </a:r>
            <a:r>
              <a:rPr kumimoji="0" lang="en-US" sz="6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Helvetica Neue"/>
              </a:rPr>
              <a:t> de </a:t>
            </a:r>
            <a:r>
              <a:rPr kumimoji="0" lang="en-US" sz="60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Helvetica Neue"/>
              </a:rPr>
              <a:t>vaccinare</a:t>
            </a:r>
            <a:r>
              <a:rPr kumimoji="0" lang="en-US" sz="6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Helvetica Neue"/>
              </a:rPr>
              <a:t> </a:t>
            </a:r>
            <a:r>
              <a:rPr kumimoji="0" lang="ro-RO" sz="6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Helvetica Neue"/>
              </a:rPr>
              <a:t>COVID</a:t>
            </a:r>
            <a:r>
              <a:rPr kumimoji="0" lang="en-US" sz="6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Helvetica Neue"/>
              </a:rPr>
              <a:t>-19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1371600" y="4398532"/>
            <a:ext cx="10464333" cy="22361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l" defTabSz="825500" rtl="0" eaLnBrk="1" fontAlgn="auto" latinLnBrk="0" hangingPunct="0">
              <a:lnSpc>
                <a:spcPts val="5973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0" cap="none" spc="-43" normalizeH="0" baseline="0" noProof="0" dirty="0">
                <a:ln>
                  <a:noFill/>
                </a:ln>
                <a:solidFill>
                  <a:srgbClr val="242423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Helvetica Neue"/>
              </a:rPr>
              <a:t>Start </a:t>
            </a:r>
            <a:r>
              <a:rPr kumimoji="0" lang="en-US" sz="4000" b="0" i="0" u="none" strike="noStrike" kern="0" cap="none" spc="-43" normalizeH="0" baseline="0" noProof="0" dirty="0" err="1">
                <a:ln>
                  <a:noFill/>
                </a:ln>
                <a:solidFill>
                  <a:srgbClr val="242423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Helvetica Neue"/>
              </a:rPr>
              <a:t>campanie</a:t>
            </a:r>
            <a:r>
              <a:rPr kumimoji="0" lang="en-US" sz="4000" b="0" i="0" u="none" strike="noStrike" kern="0" cap="none" spc="-43" normalizeH="0" baseline="0" noProof="0" dirty="0">
                <a:ln>
                  <a:noFill/>
                </a:ln>
                <a:solidFill>
                  <a:srgbClr val="242423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Helvetica Neue"/>
              </a:rPr>
              <a:t> de </a:t>
            </a:r>
            <a:r>
              <a:rPr kumimoji="0" lang="en-US" sz="4000" b="0" i="0" u="none" strike="noStrike" kern="0" cap="none" spc="-43" normalizeH="0" baseline="0" noProof="0" dirty="0" err="1">
                <a:ln>
                  <a:noFill/>
                </a:ln>
                <a:solidFill>
                  <a:srgbClr val="242423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Helvetica Neue"/>
              </a:rPr>
              <a:t>vaccinare</a:t>
            </a:r>
            <a:r>
              <a:rPr kumimoji="0" lang="en-US" sz="4000" b="0" i="0" u="none" strike="noStrike" kern="0" cap="none" spc="-43" normalizeH="0" baseline="0" noProof="0" dirty="0">
                <a:ln>
                  <a:noFill/>
                </a:ln>
                <a:solidFill>
                  <a:srgbClr val="242423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Helvetica Neue"/>
              </a:rPr>
              <a:t> anti COVID-19:</a:t>
            </a:r>
          </a:p>
          <a:p>
            <a:pPr marL="0" marR="0" lvl="0" indent="0" algn="l" defTabSz="825500" rtl="0" eaLnBrk="1" fontAlgn="auto" latinLnBrk="0" hangingPunct="0">
              <a:lnSpc>
                <a:spcPts val="5973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0" cap="none" spc="-43" normalizeH="0" baseline="0" noProof="0" dirty="0">
                <a:ln>
                  <a:noFill/>
                </a:ln>
                <a:solidFill>
                  <a:srgbClr val="242423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Helvetica Neue"/>
              </a:rPr>
              <a:t>2 </a:t>
            </a:r>
            <a:r>
              <a:rPr kumimoji="0" lang="en-US" sz="4000" b="0" i="0" u="none" strike="noStrike" kern="0" cap="none" spc="-43" normalizeH="0" baseline="0" noProof="0" dirty="0" err="1">
                <a:ln>
                  <a:noFill/>
                </a:ln>
                <a:solidFill>
                  <a:srgbClr val="242423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Helvetica Neue"/>
              </a:rPr>
              <a:t>martie</a:t>
            </a:r>
            <a:r>
              <a:rPr kumimoji="0" lang="en-US" sz="4000" b="0" i="0" u="none" strike="noStrike" kern="0" cap="none" spc="-43" normalizeH="0" baseline="0" noProof="0" dirty="0">
                <a:ln>
                  <a:noFill/>
                </a:ln>
                <a:solidFill>
                  <a:srgbClr val="242423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Helvetica Neue"/>
              </a:rPr>
              <a:t> 2021</a:t>
            </a:r>
          </a:p>
          <a:p>
            <a:pPr marL="0" marR="0" lvl="0" indent="0" algn="l" defTabSz="825500" rtl="0" eaLnBrk="1" fontAlgn="auto" latinLnBrk="0" hangingPunct="0">
              <a:lnSpc>
                <a:spcPts val="5973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0" cap="none" spc="-43" normalizeH="0" baseline="0" noProof="0" dirty="0">
                <a:ln>
                  <a:noFill/>
                </a:ln>
                <a:solidFill>
                  <a:srgbClr val="242423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Helvetica Neue"/>
              </a:rPr>
              <a:t>Total doze administrate: </a:t>
            </a:r>
            <a:r>
              <a:rPr kumimoji="0" lang="ru-RU" sz="4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sym typeface="Helvetica Neue"/>
              </a:rPr>
              <a:t>1839613</a:t>
            </a:r>
            <a:r>
              <a:rPr kumimoji="0" lang="ru-RU" sz="2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 Neue"/>
                <a:sym typeface="Helvetica Neue"/>
              </a:rPr>
              <a:t> </a:t>
            </a:r>
            <a:endParaRPr kumimoji="0" lang="ru-RU" sz="40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sym typeface="Helvetica Neue"/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1371600" y="7238944"/>
            <a:ext cx="12852400" cy="690067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ctr" defTabSz="825500" rtl="0" eaLnBrk="1" fontAlgn="auto" latinLnBrk="0" hangingPunct="0">
              <a:lnSpc>
                <a:spcPts val="5413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867" b="1" i="0" u="none" strike="noStrike" kern="0" cap="none" spc="-39" normalizeH="0" baseline="0" noProof="0" dirty="0">
              <a:ln>
                <a:noFill/>
              </a:ln>
              <a:solidFill>
                <a:srgbClr val="242423"/>
              </a:solidFill>
              <a:effectLst/>
              <a:uLnTx/>
              <a:uFillTx/>
              <a:latin typeface="Heebo Regular Bold"/>
              <a:sym typeface="Helvetica Neue"/>
            </a:endParaRPr>
          </a:p>
          <a:p>
            <a:pPr marL="0" marR="0" lvl="0" indent="0" algn="l" defTabSz="825500" rtl="0" eaLnBrk="1" fontAlgn="auto" latinLnBrk="0" hangingPunct="0">
              <a:lnSpc>
                <a:spcPts val="5413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0" cap="none" spc="-39" normalizeH="0" baseline="0" noProof="0" dirty="0" err="1">
                <a:ln>
                  <a:noFill/>
                </a:ln>
                <a:solidFill>
                  <a:srgbClr val="242423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Helvetica Neue"/>
              </a:rPr>
              <a:t>Acoperirea</a:t>
            </a:r>
            <a:r>
              <a:rPr kumimoji="0" lang="en-US" sz="4000" b="1" i="0" u="none" strike="noStrike" kern="0" cap="none" spc="-39" normalizeH="0" baseline="0" noProof="0" dirty="0">
                <a:ln>
                  <a:noFill/>
                </a:ln>
                <a:solidFill>
                  <a:srgbClr val="242423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Helvetica Neue"/>
              </a:rPr>
              <a:t> </a:t>
            </a:r>
            <a:r>
              <a:rPr kumimoji="0" lang="en-US" sz="4000" b="1" i="0" u="none" strike="noStrike" kern="0" cap="none" spc="-39" normalizeH="0" baseline="0" noProof="0" dirty="0" err="1">
                <a:ln>
                  <a:noFill/>
                </a:ln>
                <a:solidFill>
                  <a:srgbClr val="242423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Helvetica Neue"/>
              </a:rPr>
              <a:t>vaccinală</a:t>
            </a:r>
            <a:r>
              <a:rPr kumimoji="0" lang="en-US" sz="4000" b="1" i="0" u="none" strike="noStrike" kern="0" cap="none" spc="-39" normalizeH="0" baseline="0" noProof="0" dirty="0">
                <a:ln>
                  <a:noFill/>
                </a:ln>
                <a:solidFill>
                  <a:srgbClr val="242423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Helvetica Neue"/>
              </a:rPr>
              <a:t>:</a:t>
            </a:r>
          </a:p>
          <a:p>
            <a:pPr marL="0" marR="0" lvl="0" indent="0" algn="l" defTabSz="825500" rtl="0" eaLnBrk="1" fontAlgn="auto" latinLnBrk="0" hangingPunct="0">
              <a:lnSpc>
                <a:spcPts val="5413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0" cap="none" spc="-39" normalizeH="0" baseline="0" noProof="0" dirty="0" err="1">
                <a:ln>
                  <a:noFill/>
                </a:ln>
                <a:solidFill>
                  <a:srgbClr val="242423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Helvetica Neue"/>
              </a:rPr>
              <a:t>Acoperirea</a:t>
            </a:r>
            <a:r>
              <a:rPr kumimoji="0" lang="en-US" sz="4000" b="0" i="0" u="none" strike="noStrike" kern="0" cap="none" spc="-39" normalizeH="0" baseline="0" noProof="0" dirty="0">
                <a:ln>
                  <a:noFill/>
                </a:ln>
                <a:solidFill>
                  <a:srgbClr val="242423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Helvetica Neue"/>
              </a:rPr>
              <a:t> </a:t>
            </a:r>
            <a:r>
              <a:rPr kumimoji="0" lang="en-US" sz="4000" b="0" i="0" u="none" strike="noStrike" kern="0" cap="none" spc="-39" normalizeH="0" baseline="0" noProof="0" dirty="0" err="1">
                <a:ln>
                  <a:noFill/>
                </a:ln>
                <a:solidFill>
                  <a:srgbClr val="242423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Helvetica Neue"/>
              </a:rPr>
              <a:t>națională</a:t>
            </a:r>
            <a:r>
              <a:rPr kumimoji="0" lang="en-US" sz="4000" b="0" i="0" u="none" strike="noStrike" kern="0" cap="none" spc="-39" normalizeH="0" baseline="0" noProof="0" dirty="0">
                <a:ln>
                  <a:noFill/>
                </a:ln>
                <a:solidFill>
                  <a:srgbClr val="242423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Helvetica Neue"/>
              </a:rPr>
              <a:t> cu o </a:t>
            </a:r>
            <a:r>
              <a:rPr kumimoji="0" lang="en-US" sz="4000" b="0" i="0" u="none" strike="noStrike" kern="0" cap="none" spc="-39" normalizeH="0" baseline="0" noProof="0" dirty="0" err="1">
                <a:ln>
                  <a:noFill/>
                </a:ln>
                <a:solidFill>
                  <a:srgbClr val="242423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Helvetica Neue"/>
              </a:rPr>
              <a:t>doză</a:t>
            </a:r>
            <a:r>
              <a:rPr kumimoji="0" lang="en-US" sz="4000" b="0" i="0" u="none" strike="noStrike" kern="0" cap="none" spc="-39" normalizeH="0" baseline="0" noProof="0" dirty="0">
                <a:ln>
                  <a:noFill/>
                </a:ln>
                <a:solidFill>
                  <a:srgbClr val="242423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Helvetica Neue"/>
              </a:rPr>
              <a:t>: </a:t>
            </a:r>
            <a:r>
              <a:rPr kumimoji="0" lang="en-US" sz="4000" b="1" i="0" u="none" strike="noStrike" kern="0" cap="none" spc="-39" normalizeH="0" baseline="0" noProof="0" dirty="0">
                <a:ln>
                  <a:noFill/>
                </a:ln>
                <a:solidFill>
                  <a:srgbClr val="242423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Helvetica Neue"/>
              </a:rPr>
              <a:t>30,29 %</a:t>
            </a:r>
          </a:p>
          <a:p>
            <a:pPr marL="0" marR="0" lvl="0" indent="0" algn="l" defTabSz="825500" rtl="0" eaLnBrk="1" fontAlgn="auto" latinLnBrk="0" hangingPunct="0">
              <a:lnSpc>
                <a:spcPts val="5413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0" cap="none" spc="-39" normalizeH="0" baseline="0" noProof="0" dirty="0" err="1">
                <a:ln>
                  <a:noFill/>
                </a:ln>
                <a:solidFill>
                  <a:srgbClr val="242423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Helvetica Neue"/>
              </a:rPr>
              <a:t>Acoperirea</a:t>
            </a:r>
            <a:r>
              <a:rPr kumimoji="0" lang="en-US" sz="4000" b="0" i="0" u="none" strike="noStrike" kern="0" cap="none" spc="-39" normalizeH="0" baseline="0" noProof="0" dirty="0">
                <a:ln>
                  <a:noFill/>
                </a:ln>
                <a:solidFill>
                  <a:srgbClr val="242423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Helvetica Neue"/>
              </a:rPr>
              <a:t> </a:t>
            </a:r>
            <a:r>
              <a:rPr kumimoji="0" lang="en-US" sz="4000" b="0" i="0" u="none" strike="noStrike" kern="0" cap="none" spc="-39" normalizeH="0" baseline="0" noProof="0" dirty="0" err="1">
                <a:ln>
                  <a:noFill/>
                </a:ln>
                <a:solidFill>
                  <a:srgbClr val="242423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Helvetica Neue"/>
              </a:rPr>
              <a:t>națională</a:t>
            </a:r>
            <a:r>
              <a:rPr kumimoji="0" lang="en-US" sz="4000" b="0" i="0" u="none" strike="noStrike" kern="0" cap="none" spc="-39" normalizeH="0" baseline="0" noProof="0" dirty="0">
                <a:ln>
                  <a:noFill/>
                </a:ln>
                <a:solidFill>
                  <a:srgbClr val="242423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Helvetica Neue"/>
              </a:rPr>
              <a:t> cu </a:t>
            </a:r>
            <a:r>
              <a:rPr kumimoji="0" lang="en-US" sz="4000" b="0" i="0" u="none" strike="noStrike" kern="0" cap="none" spc="-39" normalizeH="0" baseline="0" noProof="0" dirty="0" err="1">
                <a:ln>
                  <a:noFill/>
                </a:ln>
                <a:solidFill>
                  <a:srgbClr val="242423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Helvetica Neue"/>
              </a:rPr>
              <a:t>schemă</a:t>
            </a:r>
            <a:r>
              <a:rPr kumimoji="0" lang="en-US" sz="4000" b="0" i="0" u="none" strike="noStrike" kern="0" cap="none" spc="-39" normalizeH="0" baseline="0" noProof="0" dirty="0">
                <a:ln>
                  <a:noFill/>
                </a:ln>
                <a:solidFill>
                  <a:srgbClr val="242423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Helvetica Neue"/>
              </a:rPr>
              <a:t> </a:t>
            </a:r>
            <a:r>
              <a:rPr kumimoji="0" lang="en-US" sz="4000" b="0" i="0" u="none" strike="noStrike" kern="0" cap="none" spc="-39" normalizeH="0" baseline="0" noProof="0" dirty="0" err="1">
                <a:ln>
                  <a:noFill/>
                </a:ln>
                <a:solidFill>
                  <a:srgbClr val="242423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Helvetica Neue"/>
              </a:rPr>
              <a:t>completă</a:t>
            </a:r>
            <a:r>
              <a:rPr kumimoji="0" lang="en-US" sz="4000" b="0" i="0" u="none" strike="noStrike" kern="0" cap="none" spc="-39" normalizeH="0" baseline="0" noProof="0" dirty="0">
                <a:ln>
                  <a:noFill/>
                </a:ln>
                <a:solidFill>
                  <a:srgbClr val="242423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Helvetica Neue"/>
              </a:rPr>
              <a:t>: </a:t>
            </a:r>
            <a:r>
              <a:rPr kumimoji="0" lang="en-US" sz="4000" b="1" i="0" u="none" strike="noStrike" kern="0" cap="none" spc="-39" normalizeH="0" baseline="0" noProof="0" dirty="0">
                <a:ln>
                  <a:noFill/>
                </a:ln>
                <a:solidFill>
                  <a:srgbClr val="242423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Helvetica Neue"/>
              </a:rPr>
              <a:t>29,17%</a:t>
            </a:r>
          </a:p>
          <a:p>
            <a:pPr marL="0" marR="0" lvl="0" indent="0" algn="l" defTabSz="825500" rtl="0" eaLnBrk="1" fontAlgn="auto" latinLnBrk="0" hangingPunct="0">
              <a:lnSpc>
                <a:spcPts val="5413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0" cap="none" spc="-39" normalizeH="0" baseline="0" noProof="0" dirty="0" err="1">
                <a:ln>
                  <a:noFill/>
                </a:ln>
                <a:solidFill>
                  <a:srgbClr val="242423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Helvetica Neue"/>
              </a:rPr>
              <a:t>Lucrători</a:t>
            </a:r>
            <a:r>
              <a:rPr kumimoji="0" lang="en-US" sz="4000" b="0" i="0" u="none" strike="noStrike" kern="0" cap="none" spc="-39" normalizeH="0" baseline="0" noProof="0" dirty="0">
                <a:ln>
                  <a:noFill/>
                </a:ln>
                <a:solidFill>
                  <a:srgbClr val="242423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Helvetica Neue"/>
              </a:rPr>
              <a:t> </a:t>
            </a:r>
            <a:r>
              <a:rPr kumimoji="0" lang="en-US" sz="4000" b="0" i="0" u="none" strike="noStrike" kern="0" cap="none" spc="-39" normalizeH="0" baseline="0" noProof="0" dirty="0" err="1">
                <a:ln>
                  <a:noFill/>
                </a:ln>
                <a:solidFill>
                  <a:srgbClr val="242423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Helvetica Neue"/>
              </a:rPr>
              <a:t>medicali</a:t>
            </a:r>
            <a:r>
              <a:rPr kumimoji="0" lang="en-US" sz="4000" b="0" i="0" u="none" strike="noStrike" kern="0" cap="none" spc="-39" normalizeH="0" baseline="0" noProof="0" dirty="0">
                <a:ln>
                  <a:noFill/>
                </a:ln>
                <a:solidFill>
                  <a:srgbClr val="242423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Helvetica Neue"/>
              </a:rPr>
              <a:t> </a:t>
            </a:r>
            <a:r>
              <a:rPr kumimoji="0" lang="en-US" sz="4000" b="0" i="0" u="none" strike="noStrike" kern="0" cap="none" spc="-39" normalizeH="0" baseline="0" noProof="0" dirty="0" err="1">
                <a:ln>
                  <a:noFill/>
                </a:ln>
                <a:solidFill>
                  <a:srgbClr val="242423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Helvetica Neue"/>
              </a:rPr>
              <a:t>vaccinați</a:t>
            </a:r>
            <a:r>
              <a:rPr kumimoji="0" lang="en-US" sz="4000" b="0" i="0" u="none" strike="noStrike" kern="0" cap="none" spc="-39" normalizeH="0" baseline="0" noProof="0" dirty="0">
                <a:ln>
                  <a:noFill/>
                </a:ln>
                <a:solidFill>
                  <a:srgbClr val="242423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Helvetica Neue"/>
              </a:rPr>
              <a:t> cu o </a:t>
            </a:r>
            <a:r>
              <a:rPr kumimoji="0" lang="en-US" sz="4000" b="0" i="0" u="none" strike="noStrike" kern="0" cap="none" spc="-39" normalizeH="0" baseline="0" noProof="0" dirty="0" err="1">
                <a:ln>
                  <a:noFill/>
                </a:ln>
                <a:solidFill>
                  <a:srgbClr val="242423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Helvetica Neue"/>
              </a:rPr>
              <a:t>doză</a:t>
            </a:r>
            <a:r>
              <a:rPr kumimoji="0" lang="en-US" sz="4000" b="0" i="0" u="none" strike="noStrike" kern="0" cap="none" spc="-39" normalizeH="0" baseline="0" noProof="0" dirty="0">
                <a:ln>
                  <a:noFill/>
                </a:ln>
                <a:solidFill>
                  <a:srgbClr val="242423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Helvetica Neue"/>
              </a:rPr>
              <a:t>: </a:t>
            </a:r>
            <a:r>
              <a:rPr kumimoji="0" lang="en-US" sz="4000" b="1" i="0" u="none" strike="noStrike" kern="0" cap="none" spc="-39" normalizeH="0" baseline="0" noProof="0" dirty="0">
                <a:ln>
                  <a:noFill/>
                </a:ln>
                <a:solidFill>
                  <a:srgbClr val="242423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Helvetica Neue"/>
              </a:rPr>
              <a:t>92,46%</a:t>
            </a:r>
          </a:p>
          <a:p>
            <a:pPr marL="0" marR="0" lvl="0" indent="0" algn="l" defTabSz="825500" rtl="0" eaLnBrk="1" fontAlgn="auto" latinLnBrk="0" hangingPunct="0">
              <a:lnSpc>
                <a:spcPts val="5413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0" cap="none" spc="-39" normalizeH="0" baseline="0" noProof="0" dirty="0" err="1">
                <a:ln>
                  <a:noFill/>
                </a:ln>
                <a:solidFill>
                  <a:srgbClr val="242423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Helvetica Neue"/>
              </a:rPr>
              <a:t>Lucrători</a:t>
            </a:r>
            <a:r>
              <a:rPr kumimoji="0" lang="en-US" sz="4000" b="0" i="0" u="none" strike="noStrike" kern="0" cap="none" spc="-39" normalizeH="0" baseline="0" noProof="0" dirty="0">
                <a:ln>
                  <a:noFill/>
                </a:ln>
                <a:solidFill>
                  <a:srgbClr val="242423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Helvetica Neue"/>
              </a:rPr>
              <a:t> </a:t>
            </a:r>
            <a:r>
              <a:rPr kumimoji="0" lang="en-US" sz="4000" b="0" i="0" u="none" strike="noStrike" kern="0" cap="none" spc="-39" normalizeH="0" baseline="0" noProof="0" dirty="0" err="1">
                <a:ln>
                  <a:noFill/>
                </a:ln>
                <a:solidFill>
                  <a:srgbClr val="242423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Helvetica Neue"/>
              </a:rPr>
              <a:t>medicali</a:t>
            </a:r>
            <a:r>
              <a:rPr kumimoji="0" lang="en-US" sz="4000" b="0" i="0" u="none" strike="noStrike" kern="0" cap="none" spc="-39" normalizeH="0" baseline="0" noProof="0" dirty="0">
                <a:ln>
                  <a:noFill/>
                </a:ln>
                <a:solidFill>
                  <a:srgbClr val="242423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Helvetica Neue"/>
              </a:rPr>
              <a:t> </a:t>
            </a:r>
            <a:r>
              <a:rPr kumimoji="0" lang="en-US" sz="4000" b="0" i="0" u="none" strike="noStrike" kern="0" cap="none" spc="-39" normalizeH="0" baseline="0" noProof="0" dirty="0" err="1">
                <a:ln>
                  <a:noFill/>
                </a:ln>
                <a:solidFill>
                  <a:srgbClr val="242423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Helvetica Neue"/>
              </a:rPr>
              <a:t>vaccinați</a:t>
            </a:r>
            <a:r>
              <a:rPr kumimoji="0" lang="en-US" sz="4000" b="0" i="0" u="none" strike="noStrike" kern="0" cap="none" spc="-39" normalizeH="0" baseline="0" noProof="0" dirty="0">
                <a:ln>
                  <a:noFill/>
                </a:ln>
                <a:solidFill>
                  <a:srgbClr val="242423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Helvetica Neue"/>
              </a:rPr>
              <a:t> cu </a:t>
            </a:r>
            <a:r>
              <a:rPr kumimoji="0" lang="en-US" sz="4000" b="0" i="0" u="none" strike="noStrike" kern="0" cap="none" spc="-39" normalizeH="0" baseline="0" noProof="0" dirty="0" err="1">
                <a:ln>
                  <a:noFill/>
                </a:ln>
                <a:solidFill>
                  <a:srgbClr val="242423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Helvetica Neue"/>
              </a:rPr>
              <a:t>schemă</a:t>
            </a:r>
            <a:r>
              <a:rPr kumimoji="0" lang="en-US" sz="4000" b="0" i="0" u="none" strike="noStrike" kern="0" cap="none" spc="-39" normalizeH="0" baseline="0" noProof="0" dirty="0">
                <a:ln>
                  <a:noFill/>
                </a:ln>
                <a:solidFill>
                  <a:srgbClr val="242423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Helvetica Neue"/>
              </a:rPr>
              <a:t> </a:t>
            </a:r>
            <a:r>
              <a:rPr kumimoji="0" lang="en-US" sz="4000" b="0" i="0" u="none" strike="noStrike" kern="0" cap="none" spc="-39" normalizeH="0" baseline="0" noProof="0" dirty="0" err="1">
                <a:ln>
                  <a:noFill/>
                </a:ln>
                <a:solidFill>
                  <a:srgbClr val="242423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Helvetica Neue"/>
              </a:rPr>
              <a:t>completă</a:t>
            </a:r>
            <a:r>
              <a:rPr kumimoji="0" lang="en-US" sz="4000" b="0" i="0" u="none" strike="noStrike" kern="0" cap="none" spc="-39" normalizeH="0" baseline="0" noProof="0" dirty="0">
                <a:ln>
                  <a:noFill/>
                </a:ln>
                <a:solidFill>
                  <a:srgbClr val="242423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Helvetica Neue"/>
              </a:rPr>
              <a:t>: </a:t>
            </a:r>
            <a:r>
              <a:rPr kumimoji="0" lang="en-US" sz="4000" b="1" i="0" u="none" strike="noStrike" kern="0" cap="none" spc="-39" normalizeH="0" baseline="0" noProof="0" dirty="0">
                <a:ln>
                  <a:noFill/>
                </a:ln>
                <a:solidFill>
                  <a:srgbClr val="242423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Helvetica Neue"/>
              </a:rPr>
              <a:t>91,38%</a:t>
            </a:r>
          </a:p>
          <a:p>
            <a:pPr marL="0" marR="0" lvl="0" indent="0" algn="l" defTabSz="825500" rtl="0" eaLnBrk="1" fontAlgn="auto" latinLnBrk="0" hangingPunct="0">
              <a:lnSpc>
                <a:spcPts val="5413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0" cap="none" spc="-39" normalizeH="0" baseline="0" noProof="0" dirty="0">
                <a:ln>
                  <a:noFill/>
                </a:ln>
                <a:solidFill>
                  <a:srgbClr val="242423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Helvetica Neue"/>
              </a:rPr>
              <a:t>  </a:t>
            </a:r>
          </a:p>
          <a:p>
            <a:pPr marL="0" marR="0" lvl="0" indent="0" algn="ctr" defTabSz="825500" rtl="0" eaLnBrk="1" fontAlgn="auto" latinLnBrk="0" hangingPunct="0">
              <a:lnSpc>
                <a:spcPts val="5413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867" b="1" i="0" u="none" strike="noStrike" kern="0" cap="none" spc="-39" normalizeH="0" baseline="0" noProof="0" dirty="0">
              <a:ln>
                <a:noFill/>
              </a:ln>
              <a:solidFill>
                <a:srgbClr val="242423"/>
              </a:solidFill>
              <a:effectLst/>
              <a:uLnTx/>
              <a:uFillTx/>
              <a:latin typeface="Helvetica Neue"/>
              <a:sym typeface="Helvetica Neue"/>
            </a:endParaRPr>
          </a:p>
          <a:p>
            <a:pPr marL="0" marR="0" lvl="0" indent="0" algn="ctr" defTabSz="825500" rtl="0" eaLnBrk="1" fontAlgn="auto" latinLnBrk="0" hangingPunct="0">
              <a:lnSpc>
                <a:spcPts val="5413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867" b="1" i="0" u="none" strike="noStrike" kern="0" cap="none" spc="-39" normalizeH="0" baseline="0" noProof="0" dirty="0">
              <a:ln>
                <a:noFill/>
              </a:ln>
              <a:solidFill>
                <a:srgbClr val="242423"/>
              </a:solidFill>
              <a:effectLst/>
              <a:uLnTx/>
              <a:uFillTx/>
              <a:latin typeface="Heebo Regular Bold"/>
              <a:sym typeface="Helvetica Neue"/>
            </a:endParaRPr>
          </a:p>
          <a:p>
            <a:pPr marL="0" marR="0" lvl="0" indent="0" algn="ctr" defTabSz="825500" rtl="0" eaLnBrk="1" fontAlgn="auto" latinLnBrk="0" hangingPunct="0">
              <a:lnSpc>
                <a:spcPts val="5413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867" b="1" i="0" u="none" strike="noStrike" kern="0" cap="none" spc="-39" normalizeH="0" baseline="0" noProof="0" dirty="0">
              <a:ln>
                <a:noFill/>
              </a:ln>
              <a:solidFill>
                <a:srgbClr val="242423"/>
              </a:solidFill>
              <a:effectLst/>
              <a:uLnTx/>
              <a:uFillTx/>
              <a:latin typeface="Heebo Regular Bold"/>
              <a:sym typeface="Helvetica Neue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14787277" y="0"/>
            <a:ext cx="9596724" cy="13716000"/>
          </a:xfrm>
          <a:prstGeom prst="rect">
            <a:avLst/>
          </a:prstGeom>
          <a:solidFill>
            <a:srgbClr val="F3F3F3"/>
          </a:solidFill>
        </p:spPr>
      </p:sp>
      <p:pic>
        <p:nvPicPr>
          <p:cNvPr id="3" name="Picture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4912722" y="3605905"/>
            <a:ext cx="9471279" cy="7103459"/>
          </a:xfrm>
          <a:prstGeom prst="rect">
            <a:avLst/>
          </a:prstGeom>
        </p:spPr>
      </p:pic>
      <p:sp>
        <p:nvSpPr>
          <p:cNvPr id="4" name="TextBox 4"/>
          <p:cNvSpPr txBox="1"/>
          <p:nvPr/>
        </p:nvSpPr>
        <p:spPr>
          <a:xfrm>
            <a:off x="2018523" y="884367"/>
            <a:ext cx="11073933" cy="197053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ts val="8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Helvetica Neue"/>
              </a:rPr>
              <a:t>Datele</a:t>
            </a: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Helvetica Neue"/>
              </a:rPr>
              <a:t> </a:t>
            </a:r>
            <a:r>
              <a:rPr kumimoji="0" lang="en-US" sz="60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Helvetica Neue"/>
              </a:rPr>
              <a:t>campaniei</a:t>
            </a: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Helvetica Neue"/>
              </a:rPr>
              <a:t> de </a:t>
            </a:r>
            <a:r>
              <a:rPr kumimoji="0" lang="en-US" sz="60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Helvetica Neue"/>
              </a:rPr>
              <a:t>vaccinare</a:t>
            </a: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Helvetica Neue"/>
              </a:rPr>
              <a:t> </a:t>
            </a:r>
            <a:r>
              <a:rPr kumimoji="0" lang="ro-RO" sz="6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Helvetica Neue"/>
              </a:rPr>
              <a:t>COVID</a:t>
            </a: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Helvetica Neue"/>
              </a:rPr>
              <a:t>-19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1371600" y="7238944"/>
            <a:ext cx="11073933" cy="270978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ts val="5413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867" b="0" i="0" u="none" strike="noStrike" kern="1200" cap="none" spc="-39" normalizeH="0" baseline="0" noProof="0" dirty="0">
              <a:ln>
                <a:noFill/>
              </a:ln>
              <a:solidFill>
                <a:srgbClr val="242423"/>
              </a:solidFill>
              <a:effectLst/>
              <a:uLnTx/>
              <a:uFillTx/>
              <a:latin typeface="Heebo Regular Bold"/>
              <a:ea typeface="+mn-ea"/>
              <a:cs typeface="+mn-cs"/>
              <a:sym typeface="Helvetica Neue"/>
            </a:endParaRPr>
          </a:p>
          <a:p>
            <a:pPr marL="0" marR="0" lvl="0" indent="0" algn="l" defTabSz="1219170" rtl="0" eaLnBrk="1" fontAlgn="auto" latinLnBrk="0" hangingPunct="1">
              <a:lnSpc>
                <a:spcPts val="5413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867" b="0" i="0" u="none" strike="noStrike" kern="1200" cap="none" spc="-39" normalizeH="0" baseline="0" noProof="0" dirty="0">
              <a:ln>
                <a:noFill/>
              </a:ln>
              <a:solidFill>
                <a:srgbClr val="242423"/>
              </a:solidFill>
              <a:effectLst/>
              <a:uLnTx/>
              <a:uFillTx/>
              <a:latin typeface="Heebo Regular Bold"/>
              <a:ea typeface="+mn-ea"/>
              <a:cs typeface="+mn-cs"/>
              <a:sym typeface="Helvetica Neue"/>
            </a:endParaRPr>
          </a:p>
          <a:p>
            <a:pPr marL="0" marR="0" lvl="0" indent="0" algn="l" defTabSz="1219170" rtl="0" eaLnBrk="1" fontAlgn="auto" latinLnBrk="0" hangingPunct="1">
              <a:lnSpc>
                <a:spcPts val="5413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867" b="0" i="0" u="none" strike="noStrike" kern="1200" cap="none" spc="-39" normalizeH="0" baseline="0" noProof="0" dirty="0">
              <a:ln>
                <a:noFill/>
              </a:ln>
              <a:solidFill>
                <a:srgbClr val="242423"/>
              </a:solidFill>
              <a:effectLst/>
              <a:uLnTx/>
              <a:uFillTx/>
              <a:latin typeface="Heebo Regular Bold"/>
              <a:ea typeface="+mn-ea"/>
              <a:cs typeface="+mn-cs"/>
              <a:sym typeface="Helvetica Neue"/>
            </a:endParaRPr>
          </a:p>
          <a:p>
            <a:pPr marL="0" marR="0" lvl="0" indent="0" algn="l" defTabSz="1219170" rtl="0" eaLnBrk="1" fontAlgn="auto" latinLnBrk="0" hangingPunct="1">
              <a:lnSpc>
                <a:spcPts val="5413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867" b="0" i="0" u="none" strike="noStrike" kern="1200" cap="none" spc="-39" normalizeH="0" baseline="0" noProof="0" dirty="0">
              <a:ln>
                <a:noFill/>
              </a:ln>
              <a:solidFill>
                <a:srgbClr val="242423"/>
              </a:solidFill>
              <a:effectLst/>
              <a:uLnTx/>
              <a:uFillTx/>
              <a:latin typeface="Heebo Regular Bold"/>
              <a:ea typeface="+mn-ea"/>
              <a:cs typeface="+mn-cs"/>
              <a:sym typeface="Helvetica Neue"/>
            </a:endParaRPr>
          </a:p>
        </p:txBody>
      </p:sp>
      <p:graphicFrame>
        <p:nvGraphicFramePr>
          <p:cNvPr id="8" name="Diagramă 7">
            <a:extLst>
              <a:ext uri="{FF2B5EF4-FFF2-40B4-BE49-F238E27FC236}">
                <a16:creationId xmlns:a16="http://schemas.microsoft.com/office/drawing/2014/main" id="{19DE80B2-D5FF-473A-9C6B-F32B325618A9}"/>
              </a:ext>
            </a:extLst>
          </p:cNvPr>
          <p:cNvGraphicFramePr>
            <a:graphicFrameLocks/>
          </p:cNvGraphicFramePr>
          <p:nvPr/>
        </p:nvGraphicFramePr>
        <p:xfrm>
          <a:off x="1371601" y="3233056"/>
          <a:ext cx="12768754" cy="875211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8747382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4"/>
          <p:cNvSpPr txBox="1"/>
          <p:nvPr/>
        </p:nvSpPr>
        <p:spPr>
          <a:xfrm>
            <a:off x="1727200" y="863600"/>
            <a:ext cx="20523200" cy="96205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ts val="8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Helvetica Neue"/>
              </a:rPr>
              <a:t>Acoperirea</a:t>
            </a:r>
            <a:r>
              <a:rPr kumimoji="0" lang="en-US" sz="6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Helvetica Neue"/>
              </a:rPr>
              <a:t> vaccinal</a:t>
            </a:r>
            <a:r>
              <a:rPr kumimoji="0" lang="ro-RO" sz="6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Helvetica Neue"/>
              </a:rPr>
              <a:t>ă pe categorii de vârstă (%)</a:t>
            </a:r>
            <a:endParaRPr kumimoji="0" lang="en-US" sz="6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  <a:sym typeface="Helvetica Neue"/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1371600" y="7238944"/>
            <a:ext cx="11073933" cy="270978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ts val="5413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867" b="0" i="0" u="none" strike="noStrike" kern="1200" cap="none" spc="-39" normalizeH="0" baseline="0" noProof="0" dirty="0">
              <a:ln>
                <a:noFill/>
              </a:ln>
              <a:solidFill>
                <a:srgbClr val="242423"/>
              </a:solidFill>
              <a:effectLst/>
              <a:uLnTx/>
              <a:uFillTx/>
              <a:latin typeface="Heebo Regular Bold"/>
              <a:ea typeface="+mn-ea"/>
              <a:cs typeface="+mn-cs"/>
              <a:sym typeface="Helvetica Neue"/>
            </a:endParaRPr>
          </a:p>
          <a:p>
            <a:pPr marL="0" marR="0" lvl="0" indent="0" algn="l" defTabSz="1219170" rtl="0" eaLnBrk="1" fontAlgn="auto" latinLnBrk="0" hangingPunct="1">
              <a:lnSpc>
                <a:spcPts val="5413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867" b="0" i="0" u="none" strike="noStrike" kern="1200" cap="none" spc="-39" normalizeH="0" baseline="0" noProof="0" dirty="0">
              <a:ln>
                <a:noFill/>
              </a:ln>
              <a:solidFill>
                <a:srgbClr val="242423"/>
              </a:solidFill>
              <a:effectLst/>
              <a:uLnTx/>
              <a:uFillTx/>
              <a:latin typeface="Heebo Regular Bold"/>
              <a:ea typeface="+mn-ea"/>
              <a:cs typeface="+mn-cs"/>
              <a:sym typeface="Helvetica Neue"/>
            </a:endParaRPr>
          </a:p>
          <a:p>
            <a:pPr marL="0" marR="0" lvl="0" indent="0" algn="l" defTabSz="1219170" rtl="0" eaLnBrk="1" fontAlgn="auto" latinLnBrk="0" hangingPunct="1">
              <a:lnSpc>
                <a:spcPts val="5413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867" b="0" i="0" u="none" strike="noStrike" kern="1200" cap="none" spc="-39" normalizeH="0" baseline="0" noProof="0" dirty="0">
              <a:ln>
                <a:noFill/>
              </a:ln>
              <a:solidFill>
                <a:srgbClr val="242423"/>
              </a:solidFill>
              <a:effectLst/>
              <a:uLnTx/>
              <a:uFillTx/>
              <a:latin typeface="Heebo Regular Bold"/>
              <a:ea typeface="+mn-ea"/>
              <a:cs typeface="+mn-cs"/>
              <a:sym typeface="Helvetica Neue"/>
            </a:endParaRPr>
          </a:p>
          <a:p>
            <a:pPr marL="0" marR="0" lvl="0" indent="0" algn="l" defTabSz="1219170" rtl="0" eaLnBrk="1" fontAlgn="auto" latinLnBrk="0" hangingPunct="1">
              <a:lnSpc>
                <a:spcPts val="5413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867" b="0" i="0" u="none" strike="noStrike" kern="1200" cap="none" spc="-39" normalizeH="0" baseline="0" noProof="0" dirty="0">
              <a:ln>
                <a:noFill/>
              </a:ln>
              <a:solidFill>
                <a:srgbClr val="242423"/>
              </a:solidFill>
              <a:effectLst/>
              <a:uLnTx/>
              <a:uFillTx/>
              <a:latin typeface="Heebo Regular Bold"/>
              <a:ea typeface="+mn-ea"/>
              <a:cs typeface="+mn-cs"/>
              <a:sym typeface="Helvetica Neue"/>
            </a:endParaRPr>
          </a:p>
        </p:txBody>
      </p:sp>
      <p:graphicFrame>
        <p:nvGraphicFramePr>
          <p:cNvPr id="7" name="Diagramă 6">
            <a:extLst>
              <a:ext uri="{FF2B5EF4-FFF2-40B4-BE49-F238E27FC236}">
                <a16:creationId xmlns:a16="http://schemas.microsoft.com/office/drawing/2014/main" id="{F666FD01-3714-46B0-8F84-6A349C600999}"/>
              </a:ext>
            </a:extLst>
          </p:cNvPr>
          <p:cNvGraphicFramePr>
            <a:graphicFrameLocks/>
          </p:cNvGraphicFramePr>
          <p:nvPr/>
        </p:nvGraphicFramePr>
        <p:xfrm>
          <a:off x="1371600" y="2692400"/>
          <a:ext cx="21640800" cy="9347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64824582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4"/>
          <p:cNvSpPr txBox="1"/>
          <p:nvPr/>
        </p:nvSpPr>
        <p:spPr>
          <a:xfrm>
            <a:off x="1727200" y="768020"/>
            <a:ext cx="21844000" cy="205184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ts val="8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 err="1">
                <a:ln>
                  <a:noFill/>
                </a:ln>
                <a:solidFill>
                  <a:srgbClr val="242423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Helvetica Neue"/>
              </a:rPr>
              <a:t>Datele</a:t>
            </a: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242423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Helvetica Neue"/>
              </a:rPr>
              <a:t> </a:t>
            </a:r>
            <a:r>
              <a:rPr kumimoji="0" lang="ro-MD" sz="6000" b="1" i="0" u="none" strike="noStrike" kern="1200" cap="none" spc="0" normalizeH="0" baseline="0" noProof="0" dirty="0">
                <a:ln>
                  <a:noFill/>
                </a:ln>
                <a:solidFill>
                  <a:srgbClr val="242423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Helvetica Neue"/>
              </a:rPr>
              <a:t>săptămânale </a:t>
            </a:r>
            <a:r>
              <a:rPr kumimoji="0" lang="ro-MD" sz="6000" b="1" i="0" u="none" strike="noStrike" kern="0" cap="none" spc="0" normalizeH="0" baseline="0" noProof="0" dirty="0">
                <a:ln>
                  <a:noFill/>
                </a:ln>
                <a:solidFill>
                  <a:srgbClr val="242423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Helvetica Neue"/>
              </a:rPr>
              <a:t>a </a:t>
            </a:r>
            <a:r>
              <a:rPr kumimoji="0" lang="en-US" sz="6000" b="1" i="0" u="none" strike="noStrike" kern="1200" cap="none" spc="0" normalizeH="0" baseline="0" noProof="0" dirty="0" err="1">
                <a:ln>
                  <a:noFill/>
                </a:ln>
                <a:solidFill>
                  <a:srgbClr val="242423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Helvetica Neue"/>
              </a:rPr>
              <a:t>campaniei</a:t>
            </a: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242423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Helvetica Neue"/>
              </a:rPr>
              <a:t> de </a:t>
            </a:r>
            <a:r>
              <a:rPr kumimoji="0" lang="en-US" sz="6000" b="1" i="0" u="none" strike="noStrike" kern="1200" cap="none" spc="0" normalizeH="0" baseline="0" noProof="0" dirty="0" err="1">
                <a:ln>
                  <a:noFill/>
                </a:ln>
                <a:solidFill>
                  <a:srgbClr val="242423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Helvetica Neue"/>
              </a:rPr>
              <a:t>vaccinare</a:t>
            </a: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242423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Helvetica Neue"/>
              </a:rPr>
              <a:t> </a:t>
            </a:r>
            <a:r>
              <a:rPr kumimoji="0" lang="ro-RO" sz="6000" b="1" i="0" u="none" strike="noStrike" kern="1200" cap="none" spc="0" normalizeH="0" baseline="0" noProof="0" dirty="0">
                <a:ln>
                  <a:noFill/>
                </a:ln>
                <a:solidFill>
                  <a:srgbClr val="242423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Helvetica Neue"/>
              </a:rPr>
              <a:t>COVID</a:t>
            </a: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242423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Helvetica Neue"/>
              </a:rPr>
              <a:t>-19</a:t>
            </a:r>
            <a:endParaRPr kumimoji="0" lang="ro-MD" sz="6000" b="1" i="0" u="none" strike="noStrike" kern="1200" cap="none" spc="0" normalizeH="0" baseline="0" noProof="0" dirty="0">
              <a:ln>
                <a:noFill/>
              </a:ln>
              <a:solidFill>
                <a:srgbClr val="242423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  <a:sym typeface="Helvetica Neue"/>
            </a:endParaRPr>
          </a:p>
          <a:p>
            <a:pPr marL="0" marR="0" lvl="0" indent="0" algn="ctr" defTabSz="1219170" rtl="0" eaLnBrk="1" fontAlgn="auto" latinLnBrk="0" hangingPunct="1">
              <a:lnSpc>
                <a:spcPts val="8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667" b="0" i="0" u="none" strike="noStrike" kern="1200" cap="none" spc="0" normalizeH="0" baseline="0" noProof="0" dirty="0">
              <a:ln>
                <a:noFill/>
              </a:ln>
              <a:solidFill>
                <a:srgbClr val="242423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  <a:sym typeface="Helvetica Neue"/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1371600" y="7238944"/>
            <a:ext cx="11073933" cy="270978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ts val="5413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867" b="0" i="0" u="none" strike="noStrike" kern="1200" cap="none" spc="-39" normalizeH="0" baseline="0" noProof="0" dirty="0">
              <a:ln>
                <a:noFill/>
              </a:ln>
              <a:solidFill>
                <a:srgbClr val="242423"/>
              </a:solidFill>
              <a:effectLst/>
              <a:uLnTx/>
              <a:uFillTx/>
              <a:latin typeface="Heebo Regular Bold"/>
              <a:ea typeface="+mn-ea"/>
              <a:cs typeface="+mn-cs"/>
              <a:sym typeface="Helvetica Neue"/>
            </a:endParaRPr>
          </a:p>
          <a:p>
            <a:pPr marL="0" marR="0" lvl="0" indent="0" algn="l" defTabSz="1219170" rtl="0" eaLnBrk="1" fontAlgn="auto" latinLnBrk="0" hangingPunct="1">
              <a:lnSpc>
                <a:spcPts val="5413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867" b="0" i="0" u="none" strike="noStrike" kern="1200" cap="none" spc="-39" normalizeH="0" baseline="0" noProof="0" dirty="0">
              <a:ln>
                <a:noFill/>
              </a:ln>
              <a:solidFill>
                <a:srgbClr val="242423"/>
              </a:solidFill>
              <a:effectLst/>
              <a:uLnTx/>
              <a:uFillTx/>
              <a:latin typeface="Heebo Regular Bold"/>
              <a:ea typeface="+mn-ea"/>
              <a:cs typeface="+mn-cs"/>
              <a:sym typeface="Helvetica Neue"/>
            </a:endParaRPr>
          </a:p>
          <a:p>
            <a:pPr marL="0" marR="0" lvl="0" indent="0" algn="l" defTabSz="1219170" rtl="0" eaLnBrk="1" fontAlgn="auto" latinLnBrk="0" hangingPunct="1">
              <a:lnSpc>
                <a:spcPts val="5413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867" b="0" i="0" u="none" strike="noStrike" kern="1200" cap="none" spc="-39" normalizeH="0" baseline="0" noProof="0" dirty="0">
              <a:ln>
                <a:noFill/>
              </a:ln>
              <a:solidFill>
                <a:srgbClr val="242423"/>
              </a:solidFill>
              <a:effectLst/>
              <a:uLnTx/>
              <a:uFillTx/>
              <a:latin typeface="Heebo Regular Bold"/>
              <a:ea typeface="+mn-ea"/>
              <a:cs typeface="+mn-cs"/>
              <a:sym typeface="Helvetica Neue"/>
            </a:endParaRPr>
          </a:p>
          <a:p>
            <a:pPr marL="0" marR="0" lvl="0" indent="0" algn="l" defTabSz="1219170" rtl="0" eaLnBrk="1" fontAlgn="auto" latinLnBrk="0" hangingPunct="1">
              <a:lnSpc>
                <a:spcPts val="5413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867" b="0" i="0" u="none" strike="noStrike" kern="1200" cap="none" spc="-39" normalizeH="0" baseline="0" noProof="0" dirty="0">
              <a:ln>
                <a:noFill/>
              </a:ln>
              <a:solidFill>
                <a:srgbClr val="242423"/>
              </a:solidFill>
              <a:effectLst/>
              <a:uLnTx/>
              <a:uFillTx/>
              <a:latin typeface="Heebo Regular Bold"/>
              <a:ea typeface="+mn-ea"/>
              <a:cs typeface="+mn-cs"/>
              <a:sym typeface="Helvetica Neue"/>
            </a:endParaRPr>
          </a:p>
        </p:txBody>
      </p:sp>
      <p:graphicFrame>
        <p:nvGraphicFramePr>
          <p:cNvPr id="5" name="Diagramă 4">
            <a:extLst>
              <a:ext uri="{FF2B5EF4-FFF2-40B4-BE49-F238E27FC236}">
                <a16:creationId xmlns:a16="http://schemas.microsoft.com/office/drawing/2014/main" id="{044E4393-4767-40FA-926B-E1E56750A32D}"/>
              </a:ext>
            </a:extLst>
          </p:cNvPr>
          <p:cNvGraphicFramePr>
            <a:graphicFrameLocks/>
          </p:cNvGraphicFramePr>
          <p:nvPr/>
        </p:nvGraphicFramePr>
        <p:xfrm>
          <a:off x="812800" y="2545391"/>
          <a:ext cx="22479000" cy="105705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66640786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tăText 3">
            <a:extLst>
              <a:ext uri="{FF2B5EF4-FFF2-40B4-BE49-F238E27FC236}">
                <a16:creationId xmlns:a16="http://schemas.microsoft.com/office/drawing/2014/main" id="{8FDF7B8C-F373-419C-B8D7-BB55CBFF7320}"/>
              </a:ext>
            </a:extLst>
          </p:cNvPr>
          <p:cNvSpPr txBox="1"/>
          <p:nvPr/>
        </p:nvSpPr>
        <p:spPr>
          <a:xfrm>
            <a:off x="3048000" y="1676401"/>
            <a:ext cx="1859280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8255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0" cap="none" spc="0" normalizeH="0" baseline="0" noProof="0" dirty="0" err="1">
                <a:ln>
                  <a:noFill/>
                </a:ln>
                <a:solidFill>
                  <a:srgbClr val="242423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Helvetica Neue"/>
              </a:rPr>
              <a:t>Acoperirea</a:t>
            </a:r>
            <a:r>
              <a:rPr kumimoji="0" lang="en-US" sz="6000" b="1" i="0" u="none" strike="noStrike" kern="0" cap="none" spc="0" normalizeH="0" baseline="0" noProof="0" dirty="0">
                <a:ln>
                  <a:noFill/>
                </a:ln>
                <a:solidFill>
                  <a:srgbClr val="242423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Helvetica Neue"/>
              </a:rPr>
              <a:t> vaccinal</a:t>
            </a:r>
            <a:r>
              <a:rPr kumimoji="0" lang="ro-RO" sz="6000" b="1" i="0" u="none" strike="noStrike" kern="0" cap="none" spc="0" normalizeH="0" baseline="0" noProof="0" dirty="0">
                <a:ln>
                  <a:noFill/>
                </a:ln>
                <a:solidFill>
                  <a:srgbClr val="242423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Helvetica Neue"/>
              </a:rPr>
              <a:t>ă în teritorii </a:t>
            </a:r>
            <a:endParaRPr kumimoji="0" lang="ru-RU" sz="60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  <a:sym typeface="Helvetica Neue"/>
            </a:endParaRPr>
          </a:p>
        </p:txBody>
      </p:sp>
      <p:graphicFrame>
        <p:nvGraphicFramePr>
          <p:cNvPr id="6" name="Diagramă 5">
            <a:extLst>
              <a:ext uri="{FF2B5EF4-FFF2-40B4-BE49-F238E27FC236}">
                <a16:creationId xmlns:a16="http://schemas.microsoft.com/office/drawing/2014/main" id="{98467290-3A3E-4D12-951E-32C0E71A5FB2}"/>
              </a:ext>
            </a:extLst>
          </p:cNvPr>
          <p:cNvGraphicFramePr>
            <a:graphicFrameLocks/>
          </p:cNvGraphicFramePr>
          <p:nvPr/>
        </p:nvGraphicFramePr>
        <p:xfrm>
          <a:off x="1066800" y="3098800"/>
          <a:ext cx="22250400" cy="9855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68316963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3"/>
          <p:cNvGrpSpPr/>
          <p:nvPr/>
        </p:nvGrpSpPr>
        <p:grpSpPr>
          <a:xfrm>
            <a:off x="11747500" y="12613390"/>
            <a:ext cx="2777373" cy="739327"/>
            <a:chOff x="0" y="0"/>
            <a:chExt cx="4349750" cy="1157888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4349750" cy="1157888"/>
            </a:xfrm>
            <a:custGeom>
              <a:avLst/>
              <a:gdLst/>
              <a:ahLst/>
              <a:cxnLst/>
              <a:rect l="l" t="t" r="r" b="b"/>
              <a:pathLst>
                <a:path w="4349750" h="1157888">
                  <a:moveTo>
                    <a:pt x="0" y="0"/>
                  </a:moveTo>
                  <a:lnTo>
                    <a:pt x="4349750" y="0"/>
                  </a:lnTo>
                  <a:lnTo>
                    <a:pt x="4349750" y="1157888"/>
                  </a:lnTo>
                  <a:lnTo>
                    <a:pt x="0" y="1157888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id="5" name="Group 5"/>
          <p:cNvGrpSpPr/>
          <p:nvPr/>
        </p:nvGrpSpPr>
        <p:grpSpPr>
          <a:xfrm>
            <a:off x="15455901" y="12539902"/>
            <a:ext cx="2222500" cy="591621"/>
            <a:chOff x="0" y="0"/>
            <a:chExt cx="4349750" cy="1157888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4349750" cy="1157888"/>
            </a:xfrm>
            <a:custGeom>
              <a:avLst/>
              <a:gdLst/>
              <a:ahLst/>
              <a:cxnLst/>
              <a:rect l="l" t="t" r="r" b="b"/>
              <a:pathLst>
                <a:path w="4349750" h="1157888">
                  <a:moveTo>
                    <a:pt x="0" y="0"/>
                  </a:moveTo>
                  <a:lnTo>
                    <a:pt x="4349750" y="0"/>
                  </a:lnTo>
                  <a:lnTo>
                    <a:pt x="4349750" y="1157888"/>
                  </a:lnTo>
                  <a:lnTo>
                    <a:pt x="0" y="1157888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pic>
        <p:nvPicPr>
          <p:cNvPr id="7" name="Picture 7"/>
          <p:cNvPicPr>
            <a:picLocks noChangeAspect="1"/>
          </p:cNvPicPr>
          <p:nvPr/>
        </p:nvPicPr>
        <p:blipFill>
          <a:blip r:embed="rId2"/>
          <a:srcRect l="9897" r="9897"/>
          <a:stretch>
            <a:fillRect/>
          </a:stretch>
        </p:blipFill>
        <p:spPr>
          <a:xfrm>
            <a:off x="20820832" y="1311223"/>
            <a:ext cx="3156769" cy="3935911"/>
          </a:xfrm>
          <a:prstGeom prst="rect">
            <a:avLst/>
          </a:prstGeom>
        </p:spPr>
      </p:pic>
      <p:sp>
        <p:nvSpPr>
          <p:cNvPr id="8" name="TextBox 8"/>
          <p:cNvSpPr txBox="1"/>
          <p:nvPr/>
        </p:nvSpPr>
        <p:spPr>
          <a:xfrm>
            <a:off x="2187945" y="2507421"/>
            <a:ext cx="6908800" cy="112210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ctr" defTabSz="825500" rtl="0" eaLnBrk="1" fontAlgn="auto" latinLnBrk="0" hangingPunct="0">
              <a:lnSpc>
                <a:spcPts val="4524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733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Helvetica Neue"/>
              </a:rPr>
              <a:t>Startul</a:t>
            </a:r>
            <a:r>
              <a:rPr kumimoji="0" lang="en-US" sz="3733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Helvetica Neue"/>
              </a:rPr>
              <a:t> </a:t>
            </a:r>
            <a:r>
              <a:rPr kumimoji="0" lang="en-US" sz="3733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Helvetica Neue"/>
              </a:rPr>
              <a:t>campaniei</a:t>
            </a:r>
            <a:r>
              <a:rPr kumimoji="0" lang="en-US" sz="3733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Helvetica Neue"/>
              </a:rPr>
              <a:t> de </a:t>
            </a:r>
            <a:r>
              <a:rPr kumimoji="0" lang="en-US" sz="40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Helvetica Neue"/>
              </a:rPr>
              <a:t>vaccinare</a:t>
            </a:r>
            <a:r>
              <a:rPr kumimoji="0" lang="en-US" sz="3733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Helvetica Neue"/>
              </a:rPr>
              <a:t>, </a:t>
            </a:r>
          </a:p>
          <a:p>
            <a:pPr marL="0" marR="0" lvl="0" indent="0" algn="ctr" defTabSz="825500" rtl="0" eaLnBrk="1" fontAlgn="auto" latinLnBrk="0" hangingPunct="0">
              <a:lnSpc>
                <a:spcPts val="4524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733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Helvetica Neue"/>
              </a:rPr>
              <a:t>2 </a:t>
            </a:r>
            <a:r>
              <a:rPr kumimoji="0" lang="en-US" sz="3733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Helvetica Neue"/>
              </a:rPr>
              <a:t>martie</a:t>
            </a:r>
            <a:r>
              <a:rPr kumimoji="0" lang="en-US" sz="3733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Helvetica Neue"/>
              </a:rPr>
              <a:t> 2021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17269097" y="5387783"/>
            <a:ext cx="6708503" cy="360483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just" defTabSz="825500" rtl="0" eaLnBrk="1" fontAlgn="auto" latinLnBrk="0" hangingPunct="0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0" cap="none" spc="-25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Helvetica Neue"/>
              </a:rPr>
              <a:t>Proporția</a:t>
            </a:r>
            <a:r>
              <a:rPr kumimoji="0" lang="en-US" sz="3200" b="0" i="0" u="none" strike="noStrike" kern="0" cap="none" spc="-25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Helvetica Neue"/>
              </a:rPr>
              <a:t> </a:t>
            </a:r>
            <a:r>
              <a:rPr kumimoji="0" lang="en-US" sz="3200" b="0" i="0" u="none" strike="noStrike" kern="0" cap="none" spc="-25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Helvetica Neue"/>
              </a:rPr>
              <a:t>medie</a:t>
            </a:r>
            <a:r>
              <a:rPr kumimoji="0" lang="en-US" sz="3200" b="0" i="0" u="none" strike="noStrike" kern="0" cap="none" spc="-25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Helvetica Neue"/>
              </a:rPr>
              <a:t> </a:t>
            </a:r>
            <a:r>
              <a:rPr kumimoji="0" lang="en-US" sz="3200" b="0" i="0" u="none" strike="noStrike" kern="0" cap="none" spc="-25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Helvetica Neue"/>
              </a:rPr>
              <a:t>săptămânală</a:t>
            </a:r>
            <a:r>
              <a:rPr kumimoji="0" lang="en-US" sz="3200" b="0" i="0" u="none" strike="noStrike" kern="0" cap="none" spc="-25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Helvetica Neue"/>
              </a:rPr>
              <a:t> a </a:t>
            </a:r>
            <a:r>
              <a:rPr kumimoji="0" lang="en-US" sz="3200" b="0" i="0" u="none" strike="noStrike" kern="0" cap="none" spc="-25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Helvetica Neue"/>
              </a:rPr>
              <a:t>lucrătorilor</a:t>
            </a:r>
            <a:r>
              <a:rPr kumimoji="0" lang="en-US" sz="3200" b="0" i="0" u="none" strike="noStrike" kern="0" cap="none" spc="-25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Helvetica Neue"/>
              </a:rPr>
              <a:t> din </a:t>
            </a:r>
            <a:r>
              <a:rPr kumimoji="0" lang="en-US" sz="3200" b="0" i="0" u="none" strike="noStrike" kern="0" cap="none" spc="-25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Helvetica Neue"/>
              </a:rPr>
              <a:t>domeniul</a:t>
            </a:r>
            <a:r>
              <a:rPr kumimoji="0" lang="en-US" sz="3200" b="0" i="0" u="none" strike="noStrike" kern="0" cap="none" spc="-25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Helvetica Neue"/>
              </a:rPr>
              <a:t> medical </a:t>
            </a:r>
            <a:r>
              <a:rPr kumimoji="0" lang="en-US" sz="3200" b="0" i="0" u="none" strike="noStrike" kern="0" cap="none" spc="-25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Helvetica Neue"/>
              </a:rPr>
              <a:t>infectați</a:t>
            </a:r>
            <a:r>
              <a:rPr kumimoji="0" lang="en-US" sz="3200" b="0" i="0" u="none" strike="noStrike" kern="0" cap="none" spc="-25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Helvetica Neue"/>
              </a:rPr>
              <a:t> cu COVID-19 din </a:t>
            </a:r>
            <a:r>
              <a:rPr kumimoji="0" lang="en-US" sz="3200" b="0" i="0" u="none" strike="noStrike" kern="0" cap="none" spc="-25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Helvetica Neue"/>
              </a:rPr>
              <a:t>totalul</a:t>
            </a:r>
            <a:r>
              <a:rPr kumimoji="0" lang="en-US" sz="3200" b="0" i="0" u="none" strike="noStrike" kern="0" cap="none" spc="-25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Helvetica Neue"/>
              </a:rPr>
              <a:t> de </a:t>
            </a:r>
            <a:r>
              <a:rPr kumimoji="0" lang="en-US" sz="3200" b="0" i="0" u="none" strike="noStrike" kern="0" cap="none" spc="-25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Helvetica Neue"/>
              </a:rPr>
              <a:t>cazuri</a:t>
            </a:r>
            <a:r>
              <a:rPr kumimoji="0" lang="en-US" sz="3200" b="0" i="0" u="none" strike="noStrike" kern="0" cap="none" spc="-25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Helvetica Neue"/>
              </a:rPr>
              <a:t> a </a:t>
            </a:r>
            <a:r>
              <a:rPr kumimoji="0" lang="en-US" sz="3200" b="0" i="0" u="none" strike="noStrike" kern="0" cap="none" spc="-25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Helvetica Neue"/>
              </a:rPr>
              <a:t>constituit</a:t>
            </a:r>
            <a:r>
              <a:rPr kumimoji="0" lang="en-US" sz="3200" b="0" i="0" u="none" strike="noStrike" kern="0" cap="none" spc="-25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Helvetica Neue"/>
              </a:rPr>
              <a:t>:</a:t>
            </a:r>
          </a:p>
          <a:p>
            <a:pPr marL="283188" marR="0" lvl="1" indent="0" algn="just" defTabSz="825500" rtl="0" eaLnBrk="1" fontAlgn="auto" latinLnBrk="0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-25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Helvetica Neue"/>
              </a:rPr>
              <a:t>Săptămâna</a:t>
            </a:r>
            <a:r>
              <a:rPr kumimoji="0" lang="en-US" sz="3200" b="1" i="0" u="none" strike="noStrike" kern="0" cap="none" spc="-25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Helvetica Neue"/>
              </a:rPr>
              <a:t> 02 – 5,0% 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914402" y="441134"/>
            <a:ext cx="22859993" cy="92333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ctr" defTabSz="825500" rtl="0" eaLnBrk="1" fontAlgn="auto" latinLnBrk="0" hangingPunct="0">
              <a:lnSpc>
                <a:spcPts val="7172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0" cap="none" spc="-51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Helvetica Neue"/>
              </a:rPr>
              <a:t>Impactul</a:t>
            </a:r>
            <a:r>
              <a:rPr kumimoji="0" lang="en-US" sz="6000" b="1" i="0" u="none" strike="noStrike" kern="0" cap="none" spc="-5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Helvetica Neue"/>
              </a:rPr>
              <a:t> </a:t>
            </a:r>
            <a:r>
              <a:rPr kumimoji="0" lang="en-US" sz="6000" b="1" i="0" u="none" strike="noStrike" kern="0" cap="none" spc="-51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Helvetica Neue"/>
              </a:rPr>
              <a:t>vaccinării</a:t>
            </a:r>
            <a:r>
              <a:rPr kumimoji="0" lang="en-US" sz="6000" b="1" i="0" u="none" strike="noStrike" kern="0" cap="none" spc="-5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Helvetica Neue"/>
              </a:rPr>
              <a:t> </a:t>
            </a:r>
            <a:r>
              <a:rPr kumimoji="0" lang="ro-RO" sz="6000" b="1" i="0" u="none" strike="noStrike" kern="0" cap="none" spc="-5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Helvetica Neue"/>
              </a:rPr>
              <a:t>COVID</a:t>
            </a:r>
            <a:r>
              <a:rPr kumimoji="0" lang="en-US" sz="6000" b="1" i="0" u="none" strike="noStrike" kern="0" cap="none" spc="-5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Helvetica Neue"/>
              </a:rPr>
              <a:t>-19 </a:t>
            </a:r>
            <a:r>
              <a:rPr kumimoji="0" lang="en-US" sz="6000" b="1" i="0" u="none" strike="noStrike" kern="0" cap="none" spc="-51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Helvetica Neue"/>
              </a:rPr>
              <a:t>asupra</a:t>
            </a:r>
            <a:r>
              <a:rPr kumimoji="0" lang="en-US" sz="6000" b="1" i="0" u="none" strike="noStrike" kern="0" cap="none" spc="-5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Helvetica Neue"/>
              </a:rPr>
              <a:t> </a:t>
            </a:r>
            <a:r>
              <a:rPr kumimoji="0" lang="en-US" sz="6000" b="1" i="0" u="none" strike="noStrike" kern="0" cap="none" spc="-51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Helvetica Neue"/>
              </a:rPr>
              <a:t>infectării</a:t>
            </a:r>
            <a:r>
              <a:rPr kumimoji="0" lang="en-US" sz="6000" b="1" i="0" u="none" strike="noStrike" kern="0" cap="none" spc="-5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Helvetica Neue"/>
              </a:rPr>
              <a:t> </a:t>
            </a:r>
            <a:r>
              <a:rPr kumimoji="0" lang="en-US" sz="6000" b="1" i="0" u="none" strike="noStrike" kern="0" cap="none" spc="-51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Helvetica Neue"/>
              </a:rPr>
              <a:t>lucrătorilor</a:t>
            </a:r>
            <a:r>
              <a:rPr kumimoji="0" lang="en-US" sz="6000" b="1" i="0" u="none" strike="noStrike" kern="0" cap="none" spc="-5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Helvetica Neue"/>
              </a:rPr>
              <a:t> </a:t>
            </a:r>
            <a:r>
              <a:rPr kumimoji="0" lang="en-US" sz="6000" b="1" i="0" u="none" strike="noStrike" kern="0" cap="none" spc="-51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Helvetica Neue"/>
              </a:rPr>
              <a:t>medicali</a:t>
            </a:r>
            <a:endParaRPr kumimoji="0" lang="en-US" sz="6000" b="1" i="0" u="none" strike="noStrike" kern="0" cap="none" spc="-51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  <a:sym typeface="Helvetica Neue"/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5141A62A-85C6-4F3C-BCAB-4273FA557F5B}"/>
              </a:ext>
            </a:extLst>
          </p:cNvPr>
          <p:cNvSpPr/>
          <p:nvPr/>
        </p:nvSpPr>
        <p:spPr>
          <a:xfrm>
            <a:off x="14085207" y="5989977"/>
            <a:ext cx="3183889" cy="7141546"/>
          </a:xfrm>
          <a:prstGeom prst="ellipse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8255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x-none" sz="40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elvetica Neue Medium"/>
              <a:sym typeface="Helvetica Neue"/>
            </a:endParaRPr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0EAD8545-9E7E-4EDB-A596-ED0EF6B72247}"/>
              </a:ext>
            </a:extLst>
          </p:cNvPr>
          <p:cNvCxnSpPr>
            <a:cxnSpLocks/>
          </p:cNvCxnSpPr>
          <p:nvPr/>
        </p:nvCxnSpPr>
        <p:spPr>
          <a:xfrm>
            <a:off x="1797100" y="4478321"/>
            <a:ext cx="0" cy="1818923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3" name="Diagramă 12">
            <a:extLst>
              <a:ext uri="{FF2B5EF4-FFF2-40B4-BE49-F238E27FC236}">
                <a16:creationId xmlns:a16="http://schemas.microsoft.com/office/drawing/2014/main" id="{ECB04C50-F56C-44D1-819A-50C10B8F4C68}"/>
              </a:ext>
            </a:extLst>
          </p:cNvPr>
          <p:cNvGraphicFramePr>
            <a:graphicFrameLocks/>
          </p:cNvGraphicFramePr>
          <p:nvPr/>
        </p:nvGraphicFramePr>
        <p:xfrm>
          <a:off x="726492" y="4749025"/>
          <a:ext cx="16403215" cy="841105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5359863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1" y="0"/>
            <a:ext cx="10713497" cy="13716000"/>
          </a:xfrm>
          <a:prstGeom prst="rect">
            <a:avLst/>
          </a:prstGeom>
          <a:solidFill>
            <a:srgbClr val="F3F3F3"/>
          </a:solidFill>
        </p:spPr>
      </p:sp>
      <p:pic>
        <p:nvPicPr>
          <p:cNvPr id="3" name="Picture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683555" y="4148841"/>
            <a:ext cx="7346388" cy="7346388"/>
          </a:xfrm>
          <a:prstGeom prst="rect">
            <a:avLst/>
          </a:prstGeom>
        </p:spPr>
      </p:pic>
      <p:sp>
        <p:nvSpPr>
          <p:cNvPr id="4" name="TextBox 4"/>
          <p:cNvSpPr txBox="1"/>
          <p:nvPr/>
        </p:nvSpPr>
        <p:spPr>
          <a:xfrm>
            <a:off x="579674" y="1371600"/>
            <a:ext cx="9986727" cy="96782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ctr" defTabSz="825500" rtl="0" eaLnBrk="1" fontAlgn="auto" latinLnBrk="0" hangingPunct="0">
              <a:lnSpc>
                <a:spcPts val="8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0" cap="none" spc="0" normalizeH="0" baseline="0" noProof="0" dirty="0" err="1">
                <a:ln>
                  <a:noFill/>
                </a:ln>
                <a:solidFill>
                  <a:srgbClr val="242423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Helvetica Neue"/>
              </a:rPr>
              <a:t>Cazuri</a:t>
            </a:r>
            <a:r>
              <a:rPr kumimoji="0" lang="en-US" sz="6000" b="1" i="0" u="none" strike="noStrike" kern="0" cap="none" spc="0" normalizeH="0" baseline="0" noProof="0" dirty="0">
                <a:ln>
                  <a:noFill/>
                </a:ln>
                <a:solidFill>
                  <a:srgbClr val="242423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Helvetica Neue"/>
              </a:rPr>
              <a:t> de </a:t>
            </a:r>
            <a:r>
              <a:rPr kumimoji="0" lang="en-US" sz="6000" b="1" i="0" u="none" strike="noStrike" kern="0" cap="none" spc="0" normalizeH="0" baseline="0" noProof="0" dirty="0" err="1">
                <a:ln>
                  <a:noFill/>
                </a:ln>
                <a:solidFill>
                  <a:srgbClr val="242423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Helvetica Neue"/>
              </a:rPr>
              <a:t>infecție</a:t>
            </a:r>
            <a:r>
              <a:rPr kumimoji="0" lang="en-US" sz="6000" b="1" i="0" u="none" strike="noStrike" kern="0" cap="none" spc="0" normalizeH="0" baseline="0" noProof="0" dirty="0">
                <a:ln>
                  <a:noFill/>
                </a:ln>
                <a:solidFill>
                  <a:srgbClr val="242423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Helvetica Neue"/>
              </a:rPr>
              <a:t>  </a:t>
            </a:r>
            <a:r>
              <a:rPr kumimoji="0" lang="ro-RO" sz="6000" b="1" i="0" u="none" strike="noStrike" kern="0" cap="none" spc="0" normalizeH="0" baseline="0" noProof="0" dirty="0">
                <a:ln>
                  <a:noFill/>
                </a:ln>
                <a:solidFill>
                  <a:srgbClr val="242423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Helvetica Neue"/>
              </a:rPr>
              <a:t>COVID</a:t>
            </a:r>
            <a:r>
              <a:rPr kumimoji="0" lang="en-US" sz="6000" b="1" i="0" u="none" strike="noStrike" kern="0" cap="none" spc="0" normalizeH="0" baseline="0" noProof="0" dirty="0">
                <a:ln>
                  <a:noFill/>
                </a:ln>
                <a:solidFill>
                  <a:srgbClr val="242423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Helvetica Neue"/>
              </a:rPr>
              <a:t>-19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11612327" y="3423444"/>
            <a:ext cx="12192000" cy="438517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l" defTabSz="825500" rtl="0" eaLnBrk="1" fontAlgn="auto" latinLnBrk="0" hangingPunct="0">
              <a:lnSpc>
                <a:spcPts val="4853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0" cap="none" spc="-35" normalizeH="0" baseline="0" noProof="0" dirty="0" err="1">
                <a:ln>
                  <a:noFill/>
                </a:ln>
                <a:solidFill>
                  <a:srgbClr val="242423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Helvetica Neue"/>
              </a:rPr>
              <a:t>Testați</a:t>
            </a:r>
            <a:r>
              <a:rPr kumimoji="0" lang="en-US" sz="4000" b="1" i="0" u="none" strike="noStrike" kern="0" cap="none" spc="-35" normalizeH="0" baseline="0" noProof="0" dirty="0">
                <a:ln>
                  <a:noFill/>
                </a:ln>
                <a:solidFill>
                  <a:srgbClr val="242423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Helvetica Neue"/>
              </a:rPr>
              <a:t> </a:t>
            </a:r>
            <a:r>
              <a:rPr kumimoji="0" lang="en-US" sz="4000" b="1" i="0" u="none" strike="noStrike" kern="0" cap="none" spc="-35" normalizeH="0" baseline="0" noProof="0" dirty="0" err="1">
                <a:ln>
                  <a:noFill/>
                </a:ln>
                <a:solidFill>
                  <a:srgbClr val="242423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Helvetica Neue"/>
              </a:rPr>
              <a:t>pozitiv</a:t>
            </a:r>
            <a:r>
              <a:rPr kumimoji="0" lang="en-US" sz="4000" b="1" i="0" u="none" strike="noStrike" kern="0" cap="none" spc="-35" normalizeH="0" baseline="0" noProof="0" dirty="0">
                <a:ln>
                  <a:noFill/>
                </a:ln>
                <a:solidFill>
                  <a:srgbClr val="242423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Helvetica Neue"/>
              </a:rPr>
              <a:t> la SARS-CoV-2 </a:t>
            </a:r>
            <a:r>
              <a:rPr kumimoji="0" lang="en-US" sz="4000" b="1" i="0" u="none" strike="noStrike" kern="0" cap="none" spc="-35" normalizeH="0" baseline="0" noProof="0" dirty="0" err="1">
                <a:ln>
                  <a:noFill/>
                </a:ln>
                <a:solidFill>
                  <a:srgbClr val="242423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Helvetica Neue"/>
              </a:rPr>
              <a:t>în</a:t>
            </a:r>
            <a:r>
              <a:rPr kumimoji="0" lang="en-US" sz="4000" b="1" i="0" u="none" strike="noStrike" kern="0" cap="none" spc="-35" normalizeH="0" baseline="0" noProof="0" dirty="0">
                <a:ln>
                  <a:noFill/>
                </a:ln>
                <a:solidFill>
                  <a:srgbClr val="242423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Helvetica Neue"/>
              </a:rPr>
              <a:t> </a:t>
            </a:r>
            <a:r>
              <a:rPr kumimoji="0" lang="en-US" sz="4000" b="1" i="0" u="none" strike="noStrike" kern="0" cap="none" spc="-35" normalizeH="0" baseline="0" noProof="0" dirty="0" err="1">
                <a:ln>
                  <a:noFill/>
                </a:ln>
                <a:solidFill>
                  <a:srgbClr val="242423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Helvetica Neue"/>
              </a:rPr>
              <a:t>săptămâna</a:t>
            </a:r>
            <a:r>
              <a:rPr kumimoji="0" lang="en-US" sz="4000" b="1" i="0" u="none" strike="noStrike" kern="0" cap="none" spc="-35" normalizeH="0" baseline="0" noProof="0" dirty="0">
                <a:ln>
                  <a:noFill/>
                </a:ln>
                <a:solidFill>
                  <a:srgbClr val="242423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Helvetica Neue"/>
              </a:rPr>
              <a:t> 02:</a:t>
            </a:r>
          </a:p>
          <a:p>
            <a:pPr marL="0" marR="0" lvl="0" indent="0" algn="l" defTabSz="825500" rtl="0" eaLnBrk="1" fontAlgn="auto" latinLnBrk="0" hangingPunct="0">
              <a:lnSpc>
                <a:spcPts val="4853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000" b="1" i="0" u="none" strike="noStrike" kern="0" cap="none" spc="-35" normalizeH="0" baseline="0" noProof="0" dirty="0">
              <a:ln>
                <a:noFill/>
              </a:ln>
              <a:solidFill>
                <a:srgbClr val="242423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  <a:sym typeface="Helvetica Neue"/>
            </a:endParaRPr>
          </a:p>
          <a:p>
            <a:pPr marL="609585" marR="0" lvl="0" indent="-609585" algn="l" defTabSz="825500" rtl="0" eaLnBrk="1" fontAlgn="auto" latinLnBrk="0" hangingPunct="0">
              <a:lnSpc>
                <a:spcPts val="4853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4000" b="1" i="0" u="none" strike="noStrike" kern="0" cap="none" spc="-35" normalizeH="0" baseline="0" noProof="0" dirty="0">
                <a:ln>
                  <a:noFill/>
                </a:ln>
                <a:solidFill>
                  <a:srgbClr val="242423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Helvetica Neue"/>
              </a:rPr>
              <a:t>58% </a:t>
            </a:r>
            <a:r>
              <a:rPr kumimoji="0" lang="en-US" sz="4000" b="0" i="0" u="none" strike="noStrike" kern="0" cap="none" spc="-35" normalizeH="0" baseline="0" noProof="0" dirty="0">
                <a:ln>
                  <a:noFill/>
                </a:ln>
                <a:solidFill>
                  <a:srgbClr val="242423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Helvetica Neue"/>
              </a:rPr>
              <a:t>din </a:t>
            </a:r>
            <a:r>
              <a:rPr kumimoji="0" lang="en-US" sz="4000" b="0" i="0" u="none" strike="noStrike" kern="0" cap="none" spc="-35" normalizeH="0" baseline="0" noProof="0" dirty="0" err="1">
                <a:ln>
                  <a:noFill/>
                </a:ln>
                <a:solidFill>
                  <a:srgbClr val="242423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Helvetica Neue"/>
              </a:rPr>
              <a:t>cazurile</a:t>
            </a:r>
            <a:r>
              <a:rPr kumimoji="0" lang="en-US" sz="4000" b="0" i="0" u="none" strike="noStrike" kern="0" cap="none" spc="-35" normalizeH="0" baseline="0" noProof="0" dirty="0">
                <a:ln>
                  <a:noFill/>
                </a:ln>
                <a:solidFill>
                  <a:srgbClr val="242423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Helvetica Neue"/>
              </a:rPr>
              <a:t> COVID-19 positive au </a:t>
            </a:r>
            <a:r>
              <a:rPr kumimoji="0" lang="en-US" sz="4000" b="0" i="0" u="none" strike="noStrike" kern="0" cap="none" spc="-35" normalizeH="0" baseline="0" noProof="0" dirty="0" err="1">
                <a:ln>
                  <a:noFill/>
                </a:ln>
                <a:solidFill>
                  <a:srgbClr val="242423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Helvetica Neue"/>
              </a:rPr>
              <a:t>fost</a:t>
            </a:r>
            <a:r>
              <a:rPr kumimoji="0" lang="en-US" sz="4000" b="0" i="0" u="none" strike="noStrike" kern="0" cap="none" spc="-35" normalizeH="0" baseline="0" noProof="0" dirty="0">
                <a:ln>
                  <a:noFill/>
                </a:ln>
                <a:solidFill>
                  <a:srgbClr val="242423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Helvetica Neue"/>
              </a:rPr>
              <a:t> </a:t>
            </a:r>
            <a:r>
              <a:rPr kumimoji="0" lang="en-US" sz="4000" b="0" i="0" u="none" strike="noStrike" kern="0" cap="none" spc="-35" normalizeH="0" baseline="0" noProof="0" dirty="0" err="1">
                <a:ln>
                  <a:noFill/>
                </a:ln>
                <a:solidFill>
                  <a:srgbClr val="242423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Helvetica Neue"/>
              </a:rPr>
              <a:t>înregistrate</a:t>
            </a:r>
            <a:r>
              <a:rPr kumimoji="0" lang="en-US" sz="4000" b="0" i="0" u="none" strike="noStrike" kern="0" cap="none" spc="-35" normalizeH="0" baseline="0" noProof="0" dirty="0">
                <a:ln>
                  <a:noFill/>
                </a:ln>
                <a:solidFill>
                  <a:srgbClr val="242423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Helvetica Neue"/>
              </a:rPr>
              <a:t> la </a:t>
            </a:r>
            <a:r>
              <a:rPr kumimoji="0" lang="en-US" sz="4000" b="0" i="0" u="none" strike="noStrike" kern="0" cap="none" spc="-35" normalizeH="0" baseline="0" noProof="0" dirty="0" err="1">
                <a:ln>
                  <a:noFill/>
                </a:ln>
                <a:solidFill>
                  <a:srgbClr val="242423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Helvetica Neue"/>
              </a:rPr>
              <a:t>persoanele</a:t>
            </a:r>
            <a:r>
              <a:rPr kumimoji="0" lang="en-US" sz="4000" b="0" i="0" u="none" strike="noStrike" kern="0" cap="none" spc="-35" normalizeH="0" baseline="0" noProof="0" dirty="0">
                <a:ln>
                  <a:noFill/>
                </a:ln>
                <a:solidFill>
                  <a:srgbClr val="242423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Helvetica Neue"/>
              </a:rPr>
              <a:t> </a:t>
            </a:r>
            <a:r>
              <a:rPr kumimoji="0" lang="en-US" sz="4000" b="0" i="0" u="none" strike="noStrike" kern="0" cap="none" spc="-35" normalizeH="0" baseline="0" noProof="0" dirty="0" err="1">
                <a:ln>
                  <a:noFill/>
                </a:ln>
                <a:solidFill>
                  <a:srgbClr val="242423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Helvetica Neue"/>
              </a:rPr>
              <a:t>nevaccinate</a:t>
            </a:r>
            <a:r>
              <a:rPr kumimoji="0" lang="en-US" sz="4000" b="1" i="0" u="none" strike="noStrike" kern="0" cap="none" spc="-35" normalizeH="0" baseline="0" noProof="0" dirty="0">
                <a:ln>
                  <a:noFill/>
                </a:ln>
                <a:solidFill>
                  <a:srgbClr val="242423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Helvetica Neue"/>
              </a:rPr>
              <a:t>;</a:t>
            </a:r>
          </a:p>
          <a:p>
            <a:pPr marL="0" marR="0" lvl="0" indent="0" algn="ctr" defTabSz="825500" rtl="0" eaLnBrk="1" fontAlgn="auto" latinLnBrk="0" hangingPunct="0">
              <a:lnSpc>
                <a:spcPts val="4853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733" b="1" i="0" u="none" strike="noStrike" kern="0" cap="none" spc="-35" normalizeH="0" baseline="0" noProof="0" dirty="0">
              <a:ln>
                <a:noFill/>
              </a:ln>
              <a:solidFill>
                <a:srgbClr val="242423"/>
              </a:solidFill>
              <a:effectLst/>
              <a:uLnTx/>
              <a:uFillTx/>
              <a:latin typeface="Helvetica Neue Medium"/>
              <a:cs typeface="Times New Roman" panose="02020603050405020304" pitchFamily="18" charset="0"/>
              <a:sym typeface="Helvetica Neue"/>
            </a:endParaRPr>
          </a:p>
          <a:p>
            <a:pPr marL="0" marR="0" lvl="0" indent="0" algn="ctr" defTabSz="825500" rtl="0" eaLnBrk="1" fontAlgn="auto" latinLnBrk="0" hangingPunct="0">
              <a:lnSpc>
                <a:spcPts val="4853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733" b="1" i="0" u="none" strike="noStrike" kern="0" cap="none" spc="-35" normalizeH="0" baseline="0" noProof="0" dirty="0">
              <a:ln>
                <a:noFill/>
              </a:ln>
              <a:solidFill>
                <a:srgbClr val="242423"/>
              </a:solidFill>
              <a:effectLst/>
              <a:uLnTx/>
              <a:uFillTx/>
              <a:latin typeface="Helvetica Neue Medium"/>
              <a:cs typeface="Times New Roman" panose="02020603050405020304" pitchFamily="18" charset="0"/>
              <a:sym typeface="Helvetica Neue"/>
            </a:endParaRPr>
          </a:p>
          <a:p>
            <a:pPr marL="0" marR="0" lvl="0" indent="0" algn="ctr" defTabSz="825500" rtl="0" eaLnBrk="1" fontAlgn="auto" latinLnBrk="0" hangingPunct="0">
              <a:lnSpc>
                <a:spcPts val="4853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733" b="1" i="0" u="none" strike="noStrike" kern="0" cap="none" spc="-33" normalizeH="0" baseline="0" noProof="0" dirty="0">
                <a:ln>
                  <a:noFill/>
                </a:ln>
                <a:solidFill>
                  <a:srgbClr val="242423"/>
                </a:solidFill>
                <a:effectLst/>
                <a:uLnTx/>
                <a:uFillTx/>
                <a:latin typeface="Helvetica Neue Medium"/>
                <a:cs typeface="Times New Roman" panose="02020603050405020304" pitchFamily="18" charset="0"/>
                <a:sym typeface="Helvetica Neue"/>
              </a:rPr>
              <a:t> </a:t>
            </a:r>
            <a:endParaRPr kumimoji="0" lang="en-US" sz="3465" b="1" i="0" u="none" strike="noStrike" kern="0" cap="none" spc="-33" normalizeH="0" baseline="0" noProof="0" dirty="0">
              <a:ln>
                <a:noFill/>
              </a:ln>
              <a:solidFill>
                <a:srgbClr val="242423"/>
              </a:solidFill>
              <a:effectLst/>
              <a:uLnTx/>
              <a:uFillTx/>
              <a:latin typeface="Heebo Regular"/>
              <a:sym typeface="Helvetica Neue"/>
            </a:endParaRPr>
          </a:p>
        </p:txBody>
      </p:sp>
      <p:pic>
        <p:nvPicPr>
          <p:cNvPr id="7" name="Picture 5">
            <a:extLst>
              <a:ext uri="{FF2B5EF4-FFF2-40B4-BE49-F238E27FC236}">
                <a16:creationId xmlns:a16="http://schemas.microsoft.com/office/drawing/2014/main" id="{519AC6EC-CFE0-4D8D-9CF9-0876A13ABCF2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9588371" y="6265996"/>
            <a:ext cx="3112075" cy="3112075"/>
          </a:xfrm>
          <a:prstGeom prst="rect">
            <a:avLst/>
          </a:prstGeo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14787277" y="0"/>
            <a:ext cx="9596724" cy="13716000"/>
          </a:xfrm>
          <a:prstGeom prst="rect">
            <a:avLst/>
          </a:prstGeom>
          <a:solidFill>
            <a:srgbClr val="F3F3F3"/>
          </a:solidFill>
        </p:spPr>
      </p:sp>
      <p:pic>
        <p:nvPicPr>
          <p:cNvPr id="3" name="Picture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5065507" y="5564203"/>
            <a:ext cx="9040263" cy="6780197"/>
          </a:xfrm>
          <a:prstGeom prst="rect">
            <a:avLst/>
          </a:prstGeom>
        </p:spPr>
      </p:pic>
      <p:sp>
        <p:nvSpPr>
          <p:cNvPr id="4" name="TextBox 4"/>
          <p:cNvSpPr txBox="1"/>
          <p:nvPr/>
        </p:nvSpPr>
        <p:spPr>
          <a:xfrm>
            <a:off x="1371601" y="2959019"/>
            <a:ext cx="13415676" cy="79610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ctr" defTabSz="8255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3733" b="1" i="0" u="none" strike="noStrike" kern="0" cap="none" spc="0" normalizeH="0" baseline="0" noProof="0" dirty="0">
              <a:ln>
                <a:noFill/>
              </a:ln>
              <a:solidFill>
                <a:srgbClr val="242423"/>
              </a:solidFill>
              <a:effectLst/>
              <a:uLnTx/>
              <a:uFillTx/>
              <a:latin typeface="YACkoCJbd3A 0"/>
              <a:sym typeface="Helvetica Neue"/>
            </a:endParaRPr>
          </a:p>
          <a:p>
            <a:pPr marL="0" marR="0" lvl="0" indent="0" algn="l" defTabSz="8255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0" i="0" u="none" strike="noStrike" kern="0" cap="none" spc="0" normalizeH="0" baseline="0" noProof="0" dirty="0" err="1">
                <a:ln>
                  <a:noFill/>
                </a:ln>
                <a:solidFill>
                  <a:srgbClr val="242423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Helvetica Neue"/>
              </a:rPr>
              <a:t>În</a:t>
            </a:r>
            <a:r>
              <a:rPr kumimoji="0" lang="en-GB" sz="4000" b="0" i="0" u="none" strike="noStrike" kern="0" cap="none" spc="0" normalizeH="0" baseline="0" noProof="0" dirty="0">
                <a:ln>
                  <a:noFill/>
                </a:ln>
                <a:solidFill>
                  <a:srgbClr val="242423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Helvetica Neue"/>
              </a:rPr>
              <a:t> total au </a:t>
            </a:r>
            <a:r>
              <a:rPr kumimoji="0" lang="en-GB" sz="4000" b="0" i="0" u="none" strike="noStrike" kern="0" cap="none" spc="0" normalizeH="0" baseline="0" noProof="0" dirty="0" err="1">
                <a:ln>
                  <a:noFill/>
                </a:ln>
                <a:solidFill>
                  <a:srgbClr val="242423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Helvetica Neue"/>
              </a:rPr>
              <a:t>fost</a:t>
            </a:r>
            <a:r>
              <a:rPr kumimoji="0" lang="en-GB" sz="4000" b="0" i="0" u="none" strike="noStrike" kern="0" cap="none" spc="0" normalizeH="0" baseline="0" noProof="0" dirty="0">
                <a:ln>
                  <a:noFill/>
                </a:ln>
                <a:solidFill>
                  <a:srgbClr val="242423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Helvetica Neue"/>
              </a:rPr>
              <a:t> administrate:</a:t>
            </a:r>
            <a:r>
              <a:rPr kumimoji="0" lang="ru-RU" sz="4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sym typeface="Helvetica Neue"/>
              </a:rPr>
              <a:t>1839613</a:t>
            </a:r>
            <a:r>
              <a:rPr kumimoji="0" lang="ru-RU" sz="2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 Neue"/>
                <a:sym typeface="Helvetica Neue"/>
              </a:rPr>
              <a:t> </a:t>
            </a:r>
            <a:r>
              <a:rPr kumimoji="0" lang="en-GB" sz="4000" b="0" i="0" u="none" strike="noStrike" kern="0" cap="none" spc="0" normalizeH="0" baseline="0" noProof="0" dirty="0">
                <a:ln>
                  <a:noFill/>
                </a:ln>
                <a:solidFill>
                  <a:srgbClr val="242423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Helvetica Neue"/>
              </a:rPr>
              <a:t> doze</a:t>
            </a:r>
          </a:p>
          <a:p>
            <a:pPr marL="0" marR="0" lvl="0" indent="0" algn="l" defTabSz="8255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0" i="0" u="none" strike="noStrike" kern="0" cap="none" spc="0" normalizeH="0" baseline="0" noProof="0" dirty="0" err="1">
                <a:ln>
                  <a:noFill/>
                </a:ln>
                <a:solidFill>
                  <a:srgbClr val="242423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Helvetica Neue"/>
              </a:rPr>
              <a:t>În</a:t>
            </a:r>
            <a:r>
              <a:rPr kumimoji="0" lang="en-GB" sz="4000" b="0" i="0" u="none" strike="noStrike" kern="0" cap="none" spc="0" normalizeH="0" baseline="0" noProof="0" dirty="0">
                <a:ln>
                  <a:noFill/>
                </a:ln>
                <a:solidFill>
                  <a:srgbClr val="242423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Helvetica Neue"/>
              </a:rPr>
              <a:t> total au </a:t>
            </a:r>
            <a:r>
              <a:rPr kumimoji="0" lang="en-GB" sz="4000" b="0" i="0" u="none" strike="noStrike" kern="0" cap="none" spc="0" normalizeH="0" baseline="0" noProof="0" dirty="0" err="1">
                <a:ln>
                  <a:noFill/>
                </a:ln>
                <a:solidFill>
                  <a:srgbClr val="242423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Helvetica Neue"/>
              </a:rPr>
              <a:t>fost</a:t>
            </a:r>
            <a:r>
              <a:rPr kumimoji="0" lang="en-GB" sz="4000" b="0" i="0" u="none" strike="noStrike" kern="0" cap="none" spc="0" normalizeH="0" baseline="0" noProof="0" dirty="0">
                <a:ln>
                  <a:noFill/>
                </a:ln>
                <a:solidFill>
                  <a:srgbClr val="242423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Helvetica Neue"/>
              </a:rPr>
              <a:t> </a:t>
            </a:r>
            <a:r>
              <a:rPr kumimoji="0" lang="en-GB" sz="4000" b="0" i="0" u="none" strike="noStrike" kern="0" cap="none" spc="0" normalizeH="0" baseline="0" noProof="0" dirty="0" err="1">
                <a:ln>
                  <a:noFill/>
                </a:ln>
                <a:solidFill>
                  <a:srgbClr val="242423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Helvetica Neue"/>
              </a:rPr>
              <a:t>raportate</a:t>
            </a:r>
            <a:r>
              <a:rPr kumimoji="0" lang="en-GB" sz="4000" b="0" i="0" u="none" strike="noStrike" kern="0" cap="none" spc="0" normalizeH="0" baseline="0" noProof="0" dirty="0">
                <a:ln>
                  <a:noFill/>
                </a:ln>
                <a:solidFill>
                  <a:srgbClr val="242423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Helvetica Neue"/>
              </a:rPr>
              <a:t>:</a:t>
            </a:r>
            <a:r>
              <a:rPr kumimoji="0" lang="ro-MO" sz="4000" b="0" i="0" u="none" strike="noStrike" kern="0" cap="none" spc="0" normalizeH="0" baseline="0" noProof="0" dirty="0">
                <a:ln>
                  <a:noFill/>
                </a:ln>
                <a:solidFill>
                  <a:srgbClr val="242423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Helvetica Neue"/>
              </a:rPr>
              <a:t> </a:t>
            </a:r>
            <a:r>
              <a:rPr kumimoji="0" lang="ro-MD" sz="4000" b="1" i="0" u="none" strike="noStrike" kern="0" cap="none" spc="0" normalizeH="0" baseline="0" noProof="0" dirty="0">
                <a:ln>
                  <a:noFill/>
                </a:ln>
                <a:solidFill>
                  <a:srgbClr val="242423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Helvetica Neue"/>
              </a:rPr>
              <a:t>1634</a:t>
            </a:r>
            <a:r>
              <a:rPr kumimoji="0" lang="en-US" sz="4000" b="1" i="0" u="none" strike="noStrike" kern="0" cap="none" spc="0" normalizeH="0" baseline="0" noProof="0" dirty="0">
                <a:ln>
                  <a:noFill/>
                </a:ln>
                <a:solidFill>
                  <a:srgbClr val="242423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Helvetica Neue"/>
              </a:rPr>
              <a:t> </a:t>
            </a:r>
            <a:r>
              <a:rPr kumimoji="0" lang="en-GB" sz="4000" b="1" i="0" u="none" strike="noStrike" kern="0" cap="none" spc="0" normalizeH="0" baseline="0" noProof="0" dirty="0">
                <a:ln>
                  <a:noFill/>
                </a:ln>
                <a:solidFill>
                  <a:srgbClr val="242423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Helvetica Neue"/>
              </a:rPr>
              <a:t>EAPI </a:t>
            </a:r>
          </a:p>
          <a:p>
            <a:pPr marL="0" marR="0" lvl="0" indent="0" algn="l" defTabSz="8255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4000" b="0" i="0" u="none" strike="noStrike" kern="0" cap="none" spc="0" normalizeH="0" baseline="0" noProof="0" dirty="0">
              <a:ln>
                <a:noFill/>
              </a:ln>
              <a:solidFill>
                <a:srgbClr val="242423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  <a:sym typeface="Helvetica Neue"/>
            </a:endParaRPr>
          </a:p>
          <a:p>
            <a:pPr marL="0" marR="0" lvl="0" indent="0" algn="l" defTabSz="8255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1" i="0" u="none" strike="noStrike" kern="0" cap="none" spc="0" normalizeH="0" baseline="0" noProof="0" dirty="0" err="1">
                <a:ln>
                  <a:noFill/>
                </a:ln>
                <a:solidFill>
                  <a:srgbClr val="242423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Helvetica Neue"/>
              </a:rPr>
              <a:t>Proporția</a:t>
            </a:r>
            <a:r>
              <a:rPr kumimoji="0" lang="en-GB" sz="4000" b="1" i="0" u="none" strike="noStrike" kern="0" cap="none" spc="0" normalizeH="0" baseline="0" noProof="0" dirty="0">
                <a:ln>
                  <a:noFill/>
                </a:ln>
                <a:solidFill>
                  <a:srgbClr val="242423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Helvetica Neue"/>
              </a:rPr>
              <a:t> EAPI: </a:t>
            </a:r>
            <a:r>
              <a:rPr kumimoji="0" lang="ro-MO" sz="4000" b="1" i="0" u="none" strike="noStrike" kern="0" cap="none" spc="0" normalizeH="0" baseline="0" noProof="0" dirty="0">
                <a:ln>
                  <a:noFill/>
                </a:ln>
                <a:solidFill>
                  <a:srgbClr val="242423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Helvetica Neue"/>
              </a:rPr>
              <a:t>0.</a:t>
            </a:r>
            <a:r>
              <a:rPr kumimoji="0" lang="en-US" sz="4000" b="1" i="0" u="none" strike="noStrike" kern="0" cap="none" spc="0" normalizeH="0" baseline="0" noProof="0" dirty="0">
                <a:ln>
                  <a:noFill/>
                </a:ln>
                <a:solidFill>
                  <a:srgbClr val="242423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Helvetica Neue"/>
              </a:rPr>
              <a:t>08</a:t>
            </a:r>
            <a:r>
              <a:rPr kumimoji="0" lang="en-GB" sz="4000" b="1" i="0" u="none" strike="noStrike" kern="0" cap="none" spc="0" normalizeH="0" baseline="0" noProof="0" dirty="0">
                <a:ln>
                  <a:noFill/>
                </a:ln>
                <a:solidFill>
                  <a:srgbClr val="242423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Helvetica Neue"/>
              </a:rPr>
              <a:t>%</a:t>
            </a:r>
          </a:p>
          <a:p>
            <a:pPr marL="0" marR="0" lvl="0" indent="0" algn="l" defTabSz="8255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4000" b="0" i="0" u="none" strike="noStrike" kern="0" cap="none" spc="0" normalizeH="0" baseline="0" noProof="0" dirty="0">
              <a:ln>
                <a:noFill/>
              </a:ln>
              <a:solidFill>
                <a:srgbClr val="242423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  <a:sym typeface="Helvetica Neue"/>
            </a:endParaRPr>
          </a:p>
          <a:p>
            <a:pPr marL="0" marR="0" lvl="0" indent="0" algn="l" defTabSz="8255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1" i="0" u="none" strike="noStrike" kern="0" cap="none" spc="0" normalizeH="0" baseline="0" noProof="0" dirty="0" err="1">
                <a:ln>
                  <a:noFill/>
                </a:ln>
                <a:solidFill>
                  <a:srgbClr val="242423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Helvetica Neue"/>
              </a:rPr>
              <a:t>Forme</a:t>
            </a:r>
            <a:r>
              <a:rPr kumimoji="0" lang="en-GB" sz="4000" b="1" i="0" u="none" strike="noStrike" kern="0" cap="none" spc="0" normalizeH="0" baseline="0" noProof="0" dirty="0">
                <a:ln>
                  <a:noFill/>
                </a:ln>
                <a:solidFill>
                  <a:srgbClr val="242423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Helvetica Neue"/>
              </a:rPr>
              <a:t> </a:t>
            </a:r>
            <a:r>
              <a:rPr kumimoji="0" lang="en-GB" sz="4000" b="1" i="0" u="none" strike="noStrike" kern="0" cap="none" spc="0" normalizeH="0" baseline="0" noProof="0" dirty="0" err="1">
                <a:ln>
                  <a:noFill/>
                </a:ln>
                <a:solidFill>
                  <a:srgbClr val="242423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Helvetica Neue"/>
              </a:rPr>
              <a:t>ușoare</a:t>
            </a:r>
            <a:r>
              <a:rPr kumimoji="0" lang="en-GB" sz="4000" b="1" i="0" u="none" strike="noStrike" kern="0" cap="none" spc="0" normalizeH="0" baseline="0" noProof="0" dirty="0">
                <a:ln>
                  <a:noFill/>
                </a:ln>
                <a:solidFill>
                  <a:srgbClr val="242423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Helvetica Neue"/>
              </a:rPr>
              <a:t> </a:t>
            </a:r>
            <a:r>
              <a:rPr kumimoji="0" lang="en-GB" sz="4000" b="0" i="0" u="none" strike="noStrike" kern="0" cap="none" spc="0" normalizeH="0" baseline="0" noProof="0" dirty="0">
                <a:ln>
                  <a:noFill/>
                </a:ln>
                <a:solidFill>
                  <a:srgbClr val="242423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Helvetica Neue"/>
              </a:rPr>
              <a:t>– </a:t>
            </a:r>
            <a:r>
              <a:rPr kumimoji="0" lang="en-US" sz="4000" b="1" i="0" u="none" strike="noStrike" kern="0" cap="none" spc="0" normalizeH="0" baseline="0" noProof="0" dirty="0">
                <a:ln>
                  <a:noFill/>
                </a:ln>
                <a:solidFill>
                  <a:srgbClr val="242423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Helvetica Neue"/>
              </a:rPr>
              <a:t>92</a:t>
            </a:r>
            <a:r>
              <a:rPr kumimoji="0" lang="en-GB" sz="4000" b="1" i="0" u="none" strike="noStrike" kern="0" cap="none" spc="0" normalizeH="0" baseline="0" noProof="0" dirty="0">
                <a:ln>
                  <a:noFill/>
                </a:ln>
                <a:solidFill>
                  <a:srgbClr val="242423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Helvetica Neue"/>
              </a:rPr>
              <a:t> % </a:t>
            </a:r>
            <a:r>
              <a:rPr kumimoji="0" lang="en-GB" sz="4000" b="0" i="0" u="none" strike="noStrike" kern="0" cap="none" spc="0" normalizeH="0" baseline="0" noProof="0" dirty="0">
                <a:ln>
                  <a:noFill/>
                </a:ln>
                <a:solidFill>
                  <a:srgbClr val="242423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Helvetica Neue"/>
              </a:rPr>
              <a:t>(</a:t>
            </a:r>
            <a:r>
              <a:rPr kumimoji="0" lang="ru-RU" sz="4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Helvetica Neue"/>
              </a:rPr>
              <a:t>1</a:t>
            </a:r>
            <a:r>
              <a:rPr kumimoji="0" lang="en-US" sz="4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Helvetica Neue"/>
              </a:rPr>
              <a:t>499</a:t>
            </a:r>
            <a:r>
              <a:rPr kumimoji="0" lang="ru-RU" sz="2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 Neue"/>
                <a:sym typeface="Helvetica Neue"/>
              </a:rPr>
              <a:t> </a:t>
            </a:r>
            <a:r>
              <a:rPr kumimoji="0" lang="en-GB" sz="4000" b="0" i="0" u="none" strike="noStrike" kern="0" cap="none" spc="0" normalizeH="0" baseline="0" noProof="0" dirty="0">
                <a:ln>
                  <a:noFill/>
                </a:ln>
                <a:solidFill>
                  <a:srgbClr val="242423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Helvetica Neue"/>
              </a:rPr>
              <a:t>EAPI): </a:t>
            </a:r>
          </a:p>
          <a:p>
            <a:pPr marL="0" marR="0" lvl="0" indent="0" algn="l" defTabSz="8255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4000" b="0" i="0" u="none" strike="noStrike" kern="0" cap="none" spc="0" normalizeH="0" baseline="0" noProof="0" dirty="0" err="1">
                <a:ln>
                  <a:noFill/>
                </a:ln>
                <a:solidFill>
                  <a:srgbClr val="242423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Helvetica Neue"/>
              </a:rPr>
              <a:t>durere</a:t>
            </a:r>
            <a:r>
              <a:rPr kumimoji="0" lang="en-GB" sz="4000" b="0" i="0" u="none" strike="noStrike" kern="0" cap="none" spc="0" normalizeH="0" baseline="0" noProof="0" dirty="0">
                <a:ln>
                  <a:noFill/>
                </a:ln>
                <a:solidFill>
                  <a:srgbClr val="242423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Helvetica Neue"/>
              </a:rPr>
              <a:t> </a:t>
            </a:r>
            <a:r>
              <a:rPr kumimoji="0" lang="en-GB" sz="4000" b="0" i="0" u="none" strike="noStrike" kern="0" cap="none" spc="0" normalizeH="0" baseline="0" noProof="0" dirty="0" err="1">
                <a:ln>
                  <a:noFill/>
                </a:ln>
                <a:solidFill>
                  <a:srgbClr val="242423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Helvetica Neue"/>
              </a:rPr>
              <a:t>locală</a:t>
            </a:r>
            <a:r>
              <a:rPr kumimoji="0" lang="en-GB" sz="4000" b="0" i="0" u="none" strike="noStrike" kern="0" cap="none" spc="0" normalizeH="0" baseline="0" noProof="0" dirty="0">
                <a:ln>
                  <a:noFill/>
                </a:ln>
                <a:solidFill>
                  <a:srgbClr val="242423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Helvetica Neue"/>
              </a:rPr>
              <a:t>, </a:t>
            </a:r>
            <a:r>
              <a:rPr kumimoji="0" lang="en-GB" sz="4000" b="0" i="0" u="none" strike="noStrike" kern="0" cap="none" spc="0" normalizeH="0" baseline="0" noProof="0" dirty="0" err="1">
                <a:ln>
                  <a:noFill/>
                </a:ln>
                <a:solidFill>
                  <a:srgbClr val="242423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Helvetica Neue"/>
              </a:rPr>
              <a:t>febră</a:t>
            </a:r>
            <a:r>
              <a:rPr kumimoji="0" lang="en-GB" sz="4000" b="0" i="0" u="none" strike="noStrike" kern="0" cap="none" spc="0" normalizeH="0" baseline="0" noProof="0" dirty="0">
                <a:ln>
                  <a:noFill/>
                </a:ln>
                <a:solidFill>
                  <a:srgbClr val="242423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Helvetica Neue"/>
              </a:rPr>
              <a:t> </a:t>
            </a:r>
            <a:r>
              <a:rPr kumimoji="0" lang="en-GB" sz="4000" b="0" i="0" u="none" strike="noStrike" kern="0" cap="none" spc="0" normalizeH="0" baseline="0" noProof="0" dirty="0" err="1">
                <a:ln>
                  <a:noFill/>
                </a:ln>
                <a:solidFill>
                  <a:srgbClr val="242423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Helvetica Neue"/>
              </a:rPr>
              <a:t>până</a:t>
            </a:r>
            <a:r>
              <a:rPr kumimoji="0" lang="en-GB" sz="4000" b="0" i="0" u="none" strike="noStrike" kern="0" cap="none" spc="0" normalizeH="0" baseline="0" noProof="0" dirty="0">
                <a:ln>
                  <a:noFill/>
                </a:ln>
                <a:solidFill>
                  <a:srgbClr val="242423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Helvetica Neue"/>
              </a:rPr>
              <a:t> la 38</a:t>
            </a:r>
            <a:r>
              <a:rPr kumimoji="0" lang="ro-RO" sz="4000" b="0" i="0" u="none" strike="noStrike" kern="0" cap="none" spc="0" normalizeH="0" baseline="0" noProof="0" dirty="0">
                <a:ln>
                  <a:noFill/>
                </a:ln>
                <a:solidFill>
                  <a:srgbClr val="242423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Helvetica Neue"/>
              </a:rPr>
              <a:t>.</a:t>
            </a:r>
            <a:r>
              <a:rPr kumimoji="0" lang="en-GB" sz="4000" b="0" i="0" u="none" strike="noStrike" kern="0" cap="none" spc="0" normalizeH="0" baseline="0" noProof="0" dirty="0">
                <a:ln>
                  <a:noFill/>
                </a:ln>
                <a:solidFill>
                  <a:srgbClr val="242423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Helvetica Neue"/>
              </a:rPr>
              <a:t>5, </a:t>
            </a:r>
            <a:r>
              <a:rPr kumimoji="0" lang="en-GB" sz="4000" b="0" i="0" u="none" strike="noStrike" kern="0" cap="none" spc="0" normalizeH="0" baseline="0" noProof="0" dirty="0" err="1">
                <a:ln>
                  <a:noFill/>
                </a:ln>
                <a:solidFill>
                  <a:srgbClr val="242423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Helvetica Neue"/>
              </a:rPr>
              <a:t>oboseală</a:t>
            </a:r>
            <a:r>
              <a:rPr kumimoji="0" lang="en-GB" sz="4000" b="0" i="0" u="none" strike="noStrike" kern="0" cap="none" spc="0" normalizeH="0" baseline="0" noProof="0" dirty="0">
                <a:ln>
                  <a:noFill/>
                </a:ln>
                <a:solidFill>
                  <a:srgbClr val="242423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Helvetica Neue"/>
              </a:rPr>
              <a:t>, </a:t>
            </a:r>
            <a:r>
              <a:rPr kumimoji="0" lang="en-GB" sz="4000" b="0" i="0" u="none" strike="noStrike" kern="0" cap="none" spc="0" normalizeH="0" baseline="0" noProof="0" dirty="0" err="1">
                <a:ln>
                  <a:noFill/>
                </a:ln>
                <a:solidFill>
                  <a:srgbClr val="242423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Helvetica Neue"/>
              </a:rPr>
              <a:t>dureri</a:t>
            </a:r>
            <a:r>
              <a:rPr kumimoji="0" lang="en-GB" sz="4000" b="0" i="0" u="none" strike="noStrike" kern="0" cap="none" spc="0" normalizeH="0" baseline="0" noProof="0" dirty="0">
                <a:ln>
                  <a:noFill/>
                </a:ln>
                <a:solidFill>
                  <a:srgbClr val="242423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Helvetica Neue"/>
              </a:rPr>
              <a:t> </a:t>
            </a:r>
            <a:r>
              <a:rPr kumimoji="0" lang="en-GB" sz="4000" b="0" i="0" u="none" strike="noStrike" kern="0" cap="none" spc="0" normalizeH="0" baseline="0" noProof="0" dirty="0" err="1">
                <a:ln>
                  <a:noFill/>
                </a:ln>
                <a:solidFill>
                  <a:srgbClr val="242423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Helvetica Neue"/>
              </a:rPr>
              <a:t>musculare</a:t>
            </a:r>
            <a:r>
              <a:rPr kumimoji="0" lang="en-GB" sz="4000" b="0" i="0" u="none" strike="noStrike" kern="0" cap="none" spc="0" normalizeH="0" baseline="0" noProof="0" dirty="0">
                <a:ln>
                  <a:noFill/>
                </a:ln>
                <a:solidFill>
                  <a:srgbClr val="242423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Helvetica Neue"/>
              </a:rPr>
              <a:t> </a:t>
            </a:r>
            <a:r>
              <a:rPr kumimoji="0" lang="en-GB" sz="4000" b="0" i="0" u="none" strike="noStrike" kern="0" cap="none" spc="0" normalizeH="0" baseline="0" noProof="0" dirty="0" err="1">
                <a:ln>
                  <a:noFill/>
                </a:ln>
                <a:solidFill>
                  <a:srgbClr val="242423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Helvetica Neue"/>
              </a:rPr>
              <a:t>și</a:t>
            </a:r>
            <a:r>
              <a:rPr kumimoji="0" lang="en-GB" sz="4000" b="0" i="0" u="none" strike="noStrike" kern="0" cap="none" spc="0" normalizeH="0" baseline="0" noProof="0" dirty="0">
                <a:ln>
                  <a:noFill/>
                </a:ln>
                <a:solidFill>
                  <a:srgbClr val="242423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Helvetica Neue"/>
              </a:rPr>
              <a:t> </a:t>
            </a:r>
            <a:r>
              <a:rPr kumimoji="0" lang="en-GB" sz="4000" b="0" i="0" u="none" strike="noStrike" kern="0" cap="none" spc="0" normalizeH="0" baseline="0" noProof="0" dirty="0" err="1">
                <a:ln>
                  <a:noFill/>
                </a:ln>
                <a:solidFill>
                  <a:srgbClr val="242423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Helvetica Neue"/>
              </a:rPr>
              <a:t>articulare</a:t>
            </a:r>
            <a:r>
              <a:rPr kumimoji="0" lang="en-GB" sz="4000" b="0" i="0" u="none" strike="noStrike" kern="0" cap="none" spc="0" normalizeH="0" baseline="0" noProof="0" dirty="0">
                <a:ln>
                  <a:noFill/>
                </a:ln>
                <a:solidFill>
                  <a:srgbClr val="242423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Helvetica Neue"/>
              </a:rPr>
              <a:t>, etc.</a:t>
            </a:r>
          </a:p>
          <a:p>
            <a:pPr marL="0" marR="0" lvl="0" indent="0" algn="l" defTabSz="8255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4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  <a:sym typeface="Helvetica Neue"/>
            </a:endParaRPr>
          </a:p>
          <a:p>
            <a:pPr marL="0" marR="0" lvl="0" indent="0" algn="l" defTabSz="8255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1" i="0" u="none" strike="noStrike" kern="0" cap="none" spc="0" normalizeH="0" baseline="0" noProof="0" dirty="0" err="1">
                <a:ln>
                  <a:noFill/>
                </a:ln>
                <a:solidFill>
                  <a:srgbClr val="242423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Helvetica Neue"/>
              </a:rPr>
              <a:t>Forme</a:t>
            </a:r>
            <a:r>
              <a:rPr kumimoji="0" lang="en-GB" sz="4000" b="1" i="0" u="none" strike="noStrike" kern="0" cap="none" spc="0" normalizeH="0" baseline="0" noProof="0" dirty="0">
                <a:ln>
                  <a:noFill/>
                </a:ln>
                <a:solidFill>
                  <a:srgbClr val="242423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Helvetica Neue"/>
              </a:rPr>
              <a:t> moderate </a:t>
            </a:r>
            <a:r>
              <a:rPr kumimoji="0" lang="en-GB" sz="4000" b="0" i="0" u="none" strike="noStrike" kern="0" cap="none" spc="0" normalizeH="0" baseline="0" noProof="0" dirty="0">
                <a:ln>
                  <a:noFill/>
                </a:ln>
                <a:solidFill>
                  <a:srgbClr val="242423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Helvetica Neue"/>
              </a:rPr>
              <a:t>– </a:t>
            </a:r>
            <a:r>
              <a:rPr kumimoji="0" lang="en-US" sz="4000" b="1" i="0" u="none" strike="noStrike" kern="0" cap="none" spc="0" normalizeH="0" baseline="0" noProof="0" dirty="0">
                <a:ln>
                  <a:noFill/>
                </a:ln>
                <a:solidFill>
                  <a:srgbClr val="242423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Helvetica Neue"/>
              </a:rPr>
              <a:t>8</a:t>
            </a:r>
            <a:r>
              <a:rPr kumimoji="0" lang="en-GB" sz="4000" b="1" i="0" u="none" strike="noStrike" kern="0" cap="none" spc="0" normalizeH="0" baseline="0" noProof="0" dirty="0">
                <a:ln>
                  <a:noFill/>
                </a:ln>
                <a:solidFill>
                  <a:srgbClr val="242423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Helvetica Neue"/>
              </a:rPr>
              <a:t>% </a:t>
            </a:r>
            <a:r>
              <a:rPr kumimoji="0" lang="en-GB" sz="4000" b="0" i="0" u="none" strike="noStrike" kern="0" cap="none" spc="0" normalizeH="0" baseline="0" noProof="0" dirty="0">
                <a:ln>
                  <a:noFill/>
                </a:ln>
                <a:solidFill>
                  <a:srgbClr val="242423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Helvetica Neue"/>
              </a:rPr>
              <a:t>(</a:t>
            </a:r>
            <a:r>
              <a:rPr kumimoji="0" lang="en-US" sz="4000" b="0" i="0" u="none" strike="noStrike" kern="0" cap="none" spc="0" normalizeH="0" baseline="0" noProof="0" dirty="0">
                <a:ln>
                  <a:noFill/>
                </a:ln>
                <a:solidFill>
                  <a:srgbClr val="242423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Helvetica Neue"/>
              </a:rPr>
              <a:t>135 </a:t>
            </a:r>
            <a:r>
              <a:rPr kumimoji="0" lang="en-GB" sz="4000" b="0" i="0" u="none" strike="noStrike" kern="0" cap="none" spc="0" normalizeH="0" baseline="0" noProof="0" dirty="0">
                <a:ln>
                  <a:noFill/>
                </a:ln>
                <a:solidFill>
                  <a:srgbClr val="242423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Helvetica Neue"/>
              </a:rPr>
              <a:t>EAPI): </a:t>
            </a:r>
          </a:p>
          <a:p>
            <a:pPr marL="0" marR="0" lvl="0" indent="0" algn="l" defTabSz="8255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4000" b="0" i="0" u="none" strike="noStrike" kern="0" cap="none" spc="0" normalizeH="0" baseline="0" noProof="0" dirty="0" err="1">
                <a:ln>
                  <a:noFill/>
                </a:ln>
                <a:solidFill>
                  <a:srgbClr val="242423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Helvetica Neue"/>
              </a:rPr>
              <a:t>febră</a:t>
            </a:r>
            <a:r>
              <a:rPr kumimoji="0" lang="en-GB" sz="4000" b="0" i="0" u="none" strike="noStrike" kern="0" cap="none" spc="0" normalizeH="0" baseline="0" noProof="0" dirty="0">
                <a:ln>
                  <a:noFill/>
                </a:ln>
                <a:solidFill>
                  <a:srgbClr val="242423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Helvetica Neue"/>
              </a:rPr>
              <a:t> de la 38</a:t>
            </a:r>
            <a:r>
              <a:rPr kumimoji="0" lang="ro-RO" sz="4000" b="0" i="0" u="none" strike="noStrike" kern="0" cap="none" spc="0" normalizeH="0" baseline="0" noProof="0" dirty="0">
                <a:ln>
                  <a:noFill/>
                </a:ln>
                <a:solidFill>
                  <a:srgbClr val="242423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Helvetica Neue"/>
              </a:rPr>
              <a:t>.</a:t>
            </a:r>
            <a:r>
              <a:rPr kumimoji="0" lang="en-GB" sz="4000" b="0" i="0" u="none" strike="noStrike" kern="0" cap="none" spc="0" normalizeH="0" baseline="0" noProof="0" dirty="0">
                <a:ln>
                  <a:noFill/>
                </a:ln>
                <a:solidFill>
                  <a:srgbClr val="242423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Helvetica Neue"/>
              </a:rPr>
              <a:t>5, </a:t>
            </a:r>
            <a:r>
              <a:rPr kumimoji="0" lang="en-GB" sz="4000" b="0" i="0" u="none" strike="noStrike" kern="0" cap="none" spc="0" normalizeH="0" baseline="0" noProof="0" dirty="0" err="1">
                <a:ln>
                  <a:noFill/>
                </a:ln>
                <a:solidFill>
                  <a:srgbClr val="242423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Helvetica Neue"/>
              </a:rPr>
              <a:t>reacție</a:t>
            </a:r>
            <a:r>
              <a:rPr kumimoji="0" lang="en-GB" sz="4000" b="0" i="0" u="none" strike="noStrike" kern="0" cap="none" spc="0" normalizeH="0" baseline="0" noProof="0" dirty="0">
                <a:ln>
                  <a:noFill/>
                </a:ln>
                <a:solidFill>
                  <a:srgbClr val="242423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Helvetica Neue"/>
              </a:rPr>
              <a:t> </a:t>
            </a:r>
            <a:r>
              <a:rPr kumimoji="0" lang="en-GB" sz="4000" b="0" i="0" u="none" strike="noStrike" kern="0" cap="none" spc="0" normalizeH="0" baseline="0" noProof="0" dirty="0" err="1">
                <a:ln>
                  <a:noFill/>
                </a:ln>
                <a:solidFill>
                  <a:srgbClr val="242423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Helvetica Neue"/>
              </a:rPr>
              <a:t>alergică</a:t>
            </a:r>
            <a:endParaRPr kumimoji="0" lang="en-GB" sz="4000" b="0" i="0" u="none" strike="noStrike" kern="0" cap="none" spc="0" normalizeH="0" baseline="0" noProof="0" dirty="0">
              <a:ln>
                <a:noFill/>
              </a:ln>
              <a:solidFill>
                <a:srgbClr val="242423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  <a:sym typeface="Helvetica Neue"/>
            </a:endParaRPr>
          </a:p>
          <a:p>
            <a:pPr marL="0" marR="0" lvl="0" indent="0" algn="l" defTabSz="8255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4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  <a:sym typeface="Helvetica Neue"/>
            </a:endParaRPr>
          </a:p>
        </p:txBody>
      </p:sp>
      <p:pic>
        <p:nvPicPr>
          <p:cNvPr id="5" name="Picture 5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8029601" y="1623819"/>
            <a:ext cx="3112075" cy="3112075"/>
          </a:xfrm>
          <a:prstGeom prst="rect">
            <a:avLst/>
          </a:prstGeom>
        </p:spPr>
      </p:pic>
      <p:sp>
        <p:nvSpPr>
          <p:cNvPr id="7" name="TextBox 7"/>
          <p:cNvSpPr txBox="1"/>
          <p:nvPr/>
        </p:nvSpPr>
        <p:spPr>
          <a:xfrm>
            <a:off x="1371600" y="619559"/>
            <a:ext cx="11073933" cy="197053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ctr" defTabSz="825500" rtl="0" eaLnBrk="1" fontAlgn="auto" latinLnBrk="0" hangingPunct="0">
              <a:lnSpc>
                <a:spcPts val="8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0" cap="none" spc="0" normalizeH="0" baseline="0" noProof="0" dirty="0" err="1">
                <a:ln>
                  <a:noFill/>
                </a:ln>
                <a:solidFill>
                  <a:srgbClr val="242423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Helvetica Neue"/>
              </a:rPr>
              <a:t>Evenimente</a:t>
            </a:r>
            <a:r>
              <a:rPr kumimoji="0" lang="en-US" sz="6000" b="1" i="0" u="none" strike="noStrike" kern="0" cap="none" spc="0" normalizeH="0" baseline="0" noProof="0" dirty="0">
                <a:ln>
                  <a:noFill/>
                </a:ln>
                <a:solidFill>
                  <a:srgbClr val="242423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Helvetica Neue"/>
              </a:rPr>
              <a:t> adverse post </a:t>
            </a:r>
            <a:r>
              <a:rPr kumimoji="0" lang="en-US" sz="6000" b="1" i="0" u="none" strike="noStrike" kern="0" cap="none" spc="0" normalizeH="0" baseline="0" noProof="0" dirty="0" err="1">
                <a:ln>
                  <a:noFill/>
                </a:ln>
                <a:solidFill>
                  <a:srgbClr val="242423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Helvetica Neue"/>
              </a:rPr>
              <a:t>imunizare</a:t>
            </a:r>
            <a:r>
              <a:rPr kumimoji="0" lang="en-US" sz="6000" b="1" i="0" u="none" strike="noStrike" kern="0" cap="none" spc="0" normalizeH="0" baseline="0" noProof="0" dirty="0">
                <a:ln>
                  <a:noFill/>
                </a:ln>
                <a:solidFill>
                  <a:srgbClr val="242423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Helvetica Neue"/>
              </a:rPr>
              <a:t> (EAPI)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t="616" b="55737"/>
          <a:stretch>
            <a:fillRect/>
          </a:stretch>
        </p:blipFill>
        <p:spPr>
          <a:xfrm>
            <a:off x="0" y="0"/>
            <a:ext cx="24384000" cy="7050681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1908466" y="7417223"/>
            <a:ext cx="11461898" cy="5979800"/>
          </a:xfrm>
          <a:prstGeom prst="rect">
            <a:avLst/>
          </a:prstGeom>
        </p:spPr>
      </p:pic>
      <p:sp>
        <p:nvSpPr>
          <p:cNvPr id="4" name="TextBox 4"/>
          <p:cNvSpPr txBox="1"/>
          <p:nvPr/>
        </p:nvSpPr>
        <p:spPr>
          <a:xfrm>
            <a:off x="396949" y="4896028"/>
            <a:ext cx="13381091" cy="119122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0238"/>
              </a:lnSpc>
            </a:pPr>
            <a:r>
              <a:rPr lang="ro-MD" sz="7200" dirty="0">
                <a:solidFill>
                  <a:srgbClr val="242423"/>
                </a:solidFill>
                <a:latin typeface="Times New Roman" panose="02020603050405020304" pitchFamily="18" charset="0"/>
                <a:ea typeface="Arimo Bold" panose="020B0604020202020204" charset="0"/>
                <a:cs typeface="Times New Roman" panose="02020603050405020304" pitchFamily="18" charset="0"/>
              </a:rPr>
              <a:t>Surse de informare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6569473" y="8178801"/>
            <a:ext cx="12700" cy="8862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8000"/>
              </a:lnSpc>
              <a:spcBef>
                <a:spcPct val="0"/>
              </a:spcBef>
            </a:pPr>
            <a:endParaRPr sz="4000"/>
          </a:p>
        </p:txBody>
      </p:sp>
      <p:sp>
        <p:nvSpPr>
          <p:cNvPr id="6" name="TextBox 6"/>
          <p:cNvSpPr txBox="1"/>
          <p:nvPr/>
        </p:nvSpPr>
        <p:spPr>
          <a:xfrm>
            <a:off x="609600" y="7614742"/>
            <a:ext cx="13381091" cy="740356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/>
            <a:r>
              <a:rPr lang="ro-MD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Pagini oficiale:</a:t>
            </a:r>
          </a:p>
          <a:p>
            <a:pPr marL="1168660" lvl="1" indent="-584329" algn="l">
              <a:buFont typeface="Arial"/>
              <a:buChar char="•"/>
            </a:pP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https://vaccinare.gov.md/</a:t>
            </a:r>
            <a:r>
              <a:rPr lang="ro-RO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1168660" lvl="1" indent="-584329" algn="l">
              <a:buFont typeface="Arial"/>
              <a:buChar char="•"/>
            </a:pP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https://covidinfo.md/</a:t>
            </a:r>
            <a:r>
              <a:rPr lang="ro-RO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  <a:p>
            <a:pPr marL="1168660" lvl="1" indent="-584329" algn="l">
              <a:buFont typeface="Arial"/>
              <a:buChar char="•"/>
            </a:pP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  <a:hlinkClick r:id="rId6"/>
              </a:rPr>
              <a:t>https://msmps.gov.md/</a:t>
            </a:r>
            <a:r>
              <a:rPr lang="ro-RO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168660" lvl="1" indent="-584329" algn="l">
              <a:buFont typeface="Arial"/>
              <a:buChar char="•"/>
            </a:pP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  <a:hlinkClick r:id="rId7"/>
              </a:rPr>
              <a:t>http://ansp.md/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168660" lvl="1" indent="-584329" algn="l">
              <a:buFont typeface="Arial"/>
              <a:buChar char="•"/>
            </a:pP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viber</a:t>
            </a:r>
            <a:r>
              <a:rPr lang="ro-MD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vb.me/sanatate </a:t>
            </a:r>
          </a:p>
          <a:p>
            <a:pPr marL="1168660" lvl="1" indent="-584329">
              <a:lnSpc>
                <a:spcPts val="7577"/>
              </a:lnSpc>
              <a:buFont typeface="Arial"/>
              <a:buChar char="•"/>
            </a:pPr>
            <a:endParaRPr lang="en-US" sz="5412" dirty="0">
              <a:latin typeface="Arimo Bold"/>
            </a:endParaRPr>
          </a:p>
          <a:p>
            <a:pPr>
              <a:lnSpc>
                <a:spcPts val="7577"/>
              </a:lnSpc>
            </a:pPr>
            <a:endParaRPr lang="en-US" sz="5412" dirty="0">
              <a:latin typeface="Arimo Bold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DB03AD-49CD-3249-9CF8-32005526DD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MD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Indicatori COVID</a:t>
            </a:r>
            <a:br>
              <a:rPr lang="en-MD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o-MD" sz="6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16.01.2022</a:t>
            </a:r>
            <a:endParaRPr lang="en-MD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F11ADA-3820-3543-A292-C7E3A49C3B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300508" y="685801"/>
            <a:ext cx="15083492" cy="12472746"/>
          </a:xfrm>
        </p:spPr>
        <p:txBody>
          <a:bodyPr>
            <a:normAutofit/>
          </a:bodyPr>
          <a:lstStyle/>
          <a:p>
            <a:r>
              <a:rPr lang="en-MD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Incidența ultimele </a:t>
            </a:r>
            <a:r>
              <a:rPr lang="ro-MD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r>
              <a:rPr lang="en-MD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zile – </a:t>
            </a:r>
            <a:r>
              <a:rPr lang="ro-MD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233 </a:t>
            </a:r>
            <a:r>
              <a:rPr lang="en-MD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cazuri la 100 mii persoane</a:t>
            </a:r>
          </a:p>
          <a:p>
            <a:r>
              <a:rPr lang="en-MD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Incidența totală – </a:t>
            </a:r>
            <a:r>
              <a:rPr lang="ro-MD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10429 </a:t>
            </a:r>
            <a:r>
              <a:rPr lang="en-MD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cazuri la 100 mii persoane</a:t>
            </a:r>
          </a:p>
          <a:p>
            <a:r>
              <a:rPr lang="en-MD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Mortalitatea ultimele </a:t>
            </a:r>
            <a:r>
              <a:rPr lang="ro-MD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r>
              <a:rPr lang="en-MD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zile – </a:t>
            </a:r>
            <a:r>
              <a:rPr lang="ro-MD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2,2</a:t>
            </a:r>
            <a:r>
              <a:rPr lang="en-MD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deces</a:t>
            </a:r>
            <a:r>
              <a:rPr lang="ro-MD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n-MD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la 100 mii persoane</a:t>
            </a:r>
          </a:p>
          <a:p>
            <a:r>
              <a:rPr lang="en-MD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Mortalitatea totală – </a:t>
            </a:r>
            <a:r>
              <a:rPr lang="ro-RO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280 </a:t>
            </a:r>
            <a:r>
              <a:rPr lang="en-MD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decese la 100 mii persoane</a:t>
            </a:r>
          </a:p>
          <a:p>
            <a:r>
              <a:rPr lang="en-MD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Rata fatalității ultimele </a:t>
            </a:r>
            <a:r>
              <a:rPr lang="ro-MD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r>
              <a:rPr lang="en-MD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zile – </a:t>
            </a:r>
            <a:r>
              <a:rPr lang="ro-MD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0,9 </a:t>
            </a:r>
            <a:r>
              <a:rPr lang="en-MD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decese la 100 de cazuri</a:t>
            </a:r>
          </a:p>
          <a:p>
            <a:r>
              <a:rPr lang="en-MD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Rata fatalității totală – 2</a:t>
            </a:r>
            <a:r>
              <a:rPr lang="ro-MD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,7</a:t>
            </a:r>
            <a:r>
              <a:rPr lang="en-MD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decese la 100 de cazuri</a:t>
            </a:r>
          </a:p>
          <a:p>
            <a:r>
              <a:rPr lang="en-MD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Forme grave – </a:t>
            </a:r>
            <a:r>
              <a:rPr lang="ro-MD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2,1</a:t>
            </a:r>
            <a:r>
              <a:rPr lang="en-MD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%</a:t>
            </a:r>
          </a:p>
          <a:p>
            <a:r>
              <a:rPr lang="en-MD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Forme medii –</a:t>
            </a:r>
            <a:r>
              <a:rPr lang="ro-MD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5,0</a:t>
            </a:r>
            <a:r>
              <a:rPr lang="en-MD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%</a:t>
            </a:r>
          </a:p>
          <a:p>
            <a:r>
              <a:rPr lang="en-MD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Forme ușoare și asimptomatici – </a:t>
            </a:r>
            <a:r>
              <a:rPr lang="ro-MD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92,8</a:t>
            </a:r>
            <a:r>
              <a:rPr lang="en-MD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%</a:t>
            </a:r>
          </a:p>
          <a:p>
            <a:r>
              <a:rPr lang="en-MD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Media cazurilor ultimele </a:t>
            </a:r>
            <a:r>
              <a:rPr lang="ro-MD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r>
              <a:rPr lang="en-MD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zile – </a:t>
            </a:r>
            <a:r>
              <a:rPr lang="ro-MD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1238 </a:t>
            </a:r>
            <a:r>
              <a:rPr lang="en-MD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cazuri</a:t>
            </a:r>
          </a:p>
          <a:p>
            <a:r>
              <a:rPr lang="en-MD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Rt ultimele </a:t>
            </a:r>
            <a:r>
              <a:rPr lang="ro-MD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r>
              <a:rPr lang="en-MD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zile </a:t>
            </a:r>
            <a:r>
              <a:rPr lang="en-MD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(numărul de reproducție efectiv/rata de contagiozitate) </a:t>
            </a:r>
            <a:r>
              <a:rPr lang="en-MD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o-MD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ro-RO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.62</a:t>
            </a:r>
            <a:endParaRPr lang="en-MD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BABDD2E-4291-8A4F-A078-14E160ECBBCF}"/>
              </a:ext>
            </a:extLst>
          </p:cNvPr>
          <p:cNvSpPr txBox="1"/>
          <p:nvPr/>
        </p:nvSpPr>
        <p:spPr>
          <a:xfrm>
            <a:off x="3048001" y="3570516"/>
            <a:ext cx="465908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o-MD" sz="6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16.01.2022</a:t>
            </a:r>
            <a:endParaRPr lang="en-MD" sz="6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806241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8636001" y="4057083"/>
            <a:ext cx="9471279" cy="7103459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5873316" y="2349505"/>
            <a:ext cx="7877369" cy="5908028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15240000" y="6344905"/>
            <a:ext cx="9144000" cy="6858000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1135891" y="7382828"/>
            <a:ext cx="8720661" cy="6540496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1126530" y="2437799"/>
            <a:ext cx="9201860" cy="6901395"/>
          </a:xfrm>
          <a:prstGeom prst="rect">
            <a:avLst/>
          </a:prstGeom>
        </p:spPr>
      </p:pic>
      <p:sp>
        <p:nvSpPr>
          <p:cNvPr id="7" name="TextBox 7"/>
          <p:cNvSpPr txBox="1"/>
          <p:nvPr/>
        </p:nvSpPr>
        <p:spPr>
          <a:xfrm>
            <a:off x="5080000" y="660400"/>
            <a:ext cx="17003421" cy="197053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8000"/>
              </a:lnSpc>
              <a:spcBef>
                <a:spcPct val="0"/>
              </a:spcBef>
            </a:pPr>
            <a:r>
              <a:rPr lang="ro-MD" sz="6000" dirty="0">
                <a:solidFill>
                  <a:srgbClr val="041A3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Fii în siguranță! </a:t>
            </a:r>
          </a:p>
          <a:p>
            <a:pPr>
              <a:lnSpc>
                <a:spcPts val="8000"/>
              </a:lnSpc>
              <a:spcBef>
                <a:spcPct val="0"/>
              </a:spcBef>
            </a:pPr>
            <a:r>
              <a:rPr lang="ro-MD" sz="6000" dirty="0">
                <a:solidFill>
                  <a:srgbClr val="041A3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Vaccinează-te împotriva #covid19​!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ine 5">
            <a:extLst>
              <a:ext uri="{FF2B5EF4-FFF2-40B4-BE49-F238E27FC236}">
                <a16:creationId xmlns:a16="http://schemas.microsoft.com/office/drawing/2014/main" id="{78F7265F-F03D-469B-B337-D6EE60683B5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53011" y="4550735"/>
            <a:ext cx="11277977" cy="3866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51737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129550FB-5BC9-4B04-A3FD-73602E06372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94525658"/>
              </p:ext>
            </p:extLst>
          </p:nvPr>
        </p:nvGraphicFramePr>
        <p:xfrm>
          <a:off x="1" y="989013"/>
          <a:ext cx="24384000" cy="1289020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1" name="Title 1">
            <a:extLst>
              <a:ext uri="{FF2B5EF4-FFF2-40B4-BE49-F238E27FC236}">
                <a16:creationId xmlns:a16="http://schemas.microsoft.com/office/drawing/2014/main" id="{7B6CD268-541C-49D5-A417-E9C8071B04E9}"/>
              </a:ext>
            </a:extLst>
          </p:cNvPr>
          <p:cNvSpPr txBox="1">
            <a:spLocks/>
          </p:cNvSpPr>
          <p:nvPr/>
        </p:nvSpPr>
        <p:spPr>
          <a:xfrm>
            <a:off x="1" y="275436"/>
            <a:ext cx="24383999" cy="144149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t">
            <a:noAutofit/>
          </a:bodyPr>
          <a:lstStyle>
            <a:lvl1pPr marL="0" marR="0" indent="0" algn="l" defTabSz="1828636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7200" b="0" i="0" u="none" strike="noStrike" cap="none" spc="-200" baseline="0">
                <a:solidFill>
                  <a:srgbClr val="222222"/>
                </a:solidFill>
                <a:uFillTx/>
                <a:latin typeface="Montserrat Bold"/>
                <a:ea typeface="Montserrat Bold"/>
                <a:cs typeface="Montserrat Bold"/>
                <a:sym typeface="Montserrat Bold"/>
              </a:defRPr>
            </a:lvl1pPr>
            <a:lvl2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2pPr>
            <a:lvl3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3pPr>
            <a:lvl4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4pPr>
            <a:lvl5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5pPr>
            <a:lvl6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6pPr>
            <a:lvl7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7pPr>
            <a:lvl8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8pPr>
            <a:lvl9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9pPr>
          </a:lstStyle>
          <a:p>
            <a:pPr algn="ctr" hangingPunct="1">
              <a:lnSpc>
                <a:spcPct val="100000"/>
              </a:lnSpc>
              <a:defRPr>
                <a:solidFill>
                  <a:srgbClr val="1D46F3"/>
                </a:solidFill>
              </a:defRPr>
            </a:pPr>
            <a:r>
              <a:rPr lang="it-IT" sz="6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Incidența </a:t>
            </a:r>
            <a:r>
              <a:rPr lang="it-IT" sz="6000" b="1" dirty="0">
                <a:solidFill>
                  <a:srgbClr val="1D46F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COVID-19</a:t>
            </a:r>
            <a:r>
              <a:rPr lang="it-IT" sz="6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la 100 mii populație ultimele </a:t>
            </a:r>
            <a:r>
              <a:rPr lang="ro-MD" sz="6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r>
              <a:rPr lang="it-IT" sz="6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zile, </a:t>
            </a:r>
            <a:br>
              <a:rPr lang="it-IT" sz="6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it-IT" sz="6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comparativ cu alte state</a:t>
            </a:r>
            <a:br>
              <a:rPr lang="it-IT" sz="5500" b="1" dirty="0">
                <a:solidFill>
                  <a:srgbClr val="000000"/>
                </a:solidFill>
                <a:latin typeface="Open Sans"/>
              </a:rPr>
            </a:br>
            <a:endParaRPr lang="it-IT" sz="5500" b="1" dirty="0">
              <a:solidFill>
                <a:srgbClr val="1D46F3"/>
              </a:solidFill>
              <a:latin typeface="Open Sans"/>
            </a:endParaRP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FFA10AD2-85A4-0A44-9A63-18169135F4D3}"/>
              </a:ext>
            </a:extLst>
          </p:cNvPr>
          <p:cNvCxnSpPr>
            <a:cxnSpLocks/>
          </p:cNvCxnSpPr>
          <p:nvPr/>
        </p:nvCxnSpPr>
        <p:spPr>
          <a:xfrm>
            <a:off x="22061145" y="7516400"/>
            <a:ext cx="0" cy="2886104"/>
          </a:xfrm>
          <a:prstGeom prst="straightConnector1">
            <a:avLst/>
          </a:prstGeom>
          <a:noFill/>
          <a:ln w="120650" cap="flat">
            <a:solidFill>
              <a:srgbClr val="FF0000"/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2" name="TextBox 9">
            <a:extLst>
              <a:ext uri="{FF2B5EF4-FFF2-40B4-BE49-F238E27FC236}">
                <a16:creationId xmlns:a16="http://schemas.microsoft.com/office/drawing/2014/main" id="{671A03FC-1195-423D-A969-117D71B5DEE9}"/>
              </a:ext>
            </a:extLst>
          </p:cNvPr>
          <p:cNvSpPr txBox="1"/>
          <p:nvPr/>
        </p:nvSpPr>
        <p:spPr>
          <a:xfrm>
            <a:off x="12192000" y="3130409"/>
            <a:ext cx="11049000" cy="148758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MD" sz="3000" b="1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Helvetica Neue"/>
              </a:rPr>
              <a:t>Total = 3</a:t>
            </a:r>
            <a:r>
              <a:rPr kumimoji="0" lang="ro-MD" sz="3000" b="1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Helvetica Neue"/>
              </a:rPr>
              <a:t>88</a:t>
            </a:r>
            <a:r>
              <a:rPr kumimoji="0" lang="en-MD" sz="3000" b="1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Helvetica Neue"/>
              </a:rPr>
              <a:t>.</a:t>
            </a:r>
            <a:r>
              <a:rPr kumimoji="0" lang="ro-MD" sz="3000" b="1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Helvetica Neue"/>
              </a:rPr>
              <a:t>959 </a:t>
            </a:r>
            <a:r>
              <a:rPr kumimoji="0" lang="en-MD" sz="3000" b="1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Helvetica Neue"/>
              </a:rPr>
              <a:t>cazuri</a:t>
            </a:r>
            <a:endParaRPr kumimoji="0" lang="ro-MD" sz="3000" b="1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Times New Roman" panose="02020603050405020304" pitchFamily="18" charset="0"/>
              <a:cs typeface="Times New Roman" panose="02020603050405020304" pitchFamily="18" charset="0"/>
              <a:sym typeface="Helvetica Neue"/>
            </a:endParaRPr>
          </a:p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o-RO" sz="3000" b="1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Times New Roman" panose="02020603050405020304" pitchFamily="18" charset="0"/>
              <a:cs typeface="Times New Roman" panose="02020603050405020304" pitchFamily="18" charset="0"/>
              <a:sym typeface="Helvetica Neue"/>
            </a:endParaRPr>
          </a:p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MD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Incidența </a:t>
            </a:r>
            <a:r>
              <a:rPr lang="ro-RO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ultimele 7 zile </a:t>
            </a:r>
            <a:r>
              <a:rPr lang="en-MD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</a:t>
            </a:r>
            <a:r>
              <a:rPr lang="ro-RO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233 c</a:t>
            </a:r>
            <a:r>
              <a:rPr lang="en-MD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azuri la 1</a:t>
            </a:r>
            <a:r>
              <a:rPr lang="ro-RO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00 mii</a:t>
            </a:r>
            <a:r>
              <a:rPr lang="en-MD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populație</a:t>
            </a:r>
            <a:endParaRPr kumimoji="0" lang="en-MD" sz="3000" b="1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Times New Roman" panose="02020603050405020304" pitchFamily="18" charset="0"/>
              <a:cs typeface="Times New Roman" panose="02020603050405020304" pitchFamily="18" charset="0"/>
              <a:sym typeface="Helvetica Neue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BB0F9F3-2309-4976-82AA-20C8A625907E}"/>
              </a:ext>
            </a:extLst>
          </p:cNvPr>
          <p:cNvSpPr/>
          <p:nvPr/>
        </p:nvSpPr>
        <p:spPr>
          <a:xfrm>
            <a:off x="1091036" y="1601753"/>
            <a:ext cx="719847" cy="27699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o-MD" sz="18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Helvetica Neue Medium"/>
              </a:rPr>
              <a:t>3147</a:t>
            </a:r>
            <a:endParaRPr kumimoji="0" lang="en-US" sz="20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  <a:sym typeface="Helvetica Neue Medium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0209F16-F0E6-472A-8072-4D5C6FAD93FD}"/>
              </a:ext>
            </a:extLst>
          </p:cNvPr>
          <p:cNvSpPr/>
          <p:nvPr/>
        </p:nvSpPr>
        <p:spPr>
          <a:xfrm>
            <a:off x="244189" y="1618659"/>
            <a:ext cx="719847" cy="615553"/>
          </a:xfrm>
          <a:prstGeom prst="rect">
            <a:avLst/>
          </a:prstGeom>
          <a:solidFill>
            <a:srgbClr val="F8F8F8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o-MD" sz="20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  <a:sym typeface="Helvetica Neue Medium"/>
            </a:endParaRPr>
          </a:p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  <a:sym typeface="Helvetica Neue Medium"/>
            </a:endParaRPr>
          </a:p>
        </p:txBody>
      </p:sp>
    </p:spTree>
    <p:extLst>
      <p:ext uri="{BB962C8B-B14F-4D97-AF65-F5344CB8AC3E}">
        <p14:creationId xmlns:p14="http://schemas.microsoft.com/office/powerpoint/2010/main" val="3128461887"/>
      </p:ext>
    </p:extLst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A44FC61B-7F3F-A94F-9A85-65AD6CC85B4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53586096"/>
              </p:ext>
            </p:extLst>
          </p:nvPr>
        </p:nvGraphicFramePr>
        <p:xfrm>
          <a:off x="71717" y="5744367"/>
          <a:ext cx="24312281" cy="83122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AE8BE189-7831-B844-AA4F-246C97382F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77263" y="4699850"/>
            <a:ext cx="6601194" cy="4869452"/>
          </a:xfrm>
        </p:spPr>
        <p:txBody>
          <a:bodyPr>
            <a:noAutofit/>
          </a:bodyPr>
          <a:lstStyle/>
          <a:p>
            <a:r>
              <a:rPr lang="en-MD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Distribuția săptămânală a cazurilor, deceselor și vindecaților</a:t>
            </a:r>
            <a:br>
              <a:rPr lang="en-MD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MD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COVID-19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96BC6A-40AC-034E-A496-27F8B6824B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068153" y="669851"/>
            <a:ext cx="15217524" cy="4869452"/>
          </a:xfrm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endParaRPr lang="en-US" sz="3800" b="1" dirty="0"/>
          </a:p>
          <a:p>
            <a:pPr marL="0" marR="0" lvl="0" indent="0" algn="ctr" defTabSz="1828800" rtl="0" eaLnBrk="1" fontAlgn="auto" latinLnBrk="0" hangingPunct="1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rgbClr val="10B6F4"/>
              </a:buClr>
              <a:buSzPct val="110000"/>
              <a:buFont typeface="Wingdings" panose="05000000000000000000" pitchFamily="2" charset="2"/>
              <a:buNone/>
              <a:tabLst/>
              <a:defRPr/>
            </a:pPr>
            <a:r>
              <a:rPr kumimoji="0" lang="ro-MD" sz="73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Săptămâna 02 din 2022  (10.01 - </a:t>
            </a:r>
            <a:r>
              <a:rPr lang="ro-MD" sz="7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16</a:t>
            </a:r>
            <a:r>
              <a:rPr kumimoji="0" lang="ro-MD" sz="73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.01.2022) </a:t>
            </a:r>
            <a:br>
              <a:rPr kumimoji="0" lang="ro-MD" sz="73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kumimoji="0" lang="ro-MD" sz="73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comparativ cu săptămâna 01 din 2021:</a:t>
            </a:r>
          </a:p>
          <a:p>
            <a:pPr marL="457200" marR="0" lvl="0" indent="-457200" algn="ctr" defTabSz="1828800" rtl="0" eaLnBrk="1" fontAlgn="auto" latinLnBrk="0" hangingPunct="1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rgbClr val="10B6F4"/>
              </a:buClr>
              <a:buSzPct val="110000"/>
              <a:buFont typeface="Wingdings" panose="05000000000000000000" pitchFamily="2" charset="2"/>
              <a:buChar char="§"/>
              <a:tabLst/>
              <a:defRPr/>
            </a:pPr>
            <a:r>
              <a:rPr kumimoji="0" lang="ro-MD" sz="5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Numărul de cazuri a </a:t>
            </a:r>
            <a:r>
              <a:rPr lang="ro-MD" sz="5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cresc</a:t>
            </a:r>
            <a:r>
              <a:rPr kumimoji="0" lang="ro-MD" sz="5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ut cu 135,1% (de 2,3 ori)</a:t>
            </a:r>
          </a:p>
          <a:p>
            <a:pPr marL="457200" marR="0" lvl="0" indent="-457200" algn="ctr" defTabSz="1828800" rtl="0" eaLnBrk="1" fontAlgn="auto" latinLnBrk="0" hangingPunct="1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rgbClr val="10B6F4"/>
              </a:buClr>
              <a:buSzPct val="110000"/>
              <a:buFont typeface="Wingdings" panose="05000000000000000000" pitchFamily="2" charset="2"/>
              <a:buChar char="§"/>
              <a:tabLst/>
              <a:defRPr/>
            </a:pPr>
            <a:r>
              <a:rPr kumimoji="0" lang="ro-MD" sz="5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Numărul de decese a crescut cu </a:t>
            </a:r>
            <a:r>
              <a:rPr lang="ro-MD" sz="5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11,0</a:t>
            </a:r>
            <a:r>
              <a:rPr kumimoji="0" lang="ro-MD" sz="5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%</a:t>
            </a:r>
          </a:p>
          <a:p>
            <a:pPr algn="ctr">
              <a:buClr>
                <a:srgbClr val="10B6F4"/>
              </a:buClr>
              <a:defRPr/>
            </a:pPr>
            <a:r>
              <a:rPr kumimoji="0" lang="ro-MD" sz="5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Numărul de vindecați a scăzut cu 70,5%</a:t>
            </a:r>
          </a:p>
          <a:p>
            <a:pPr marL="0" marR="0" lvl="0" indent="0" algn="l" defTabSz="1828800" rtl="0" eaLnBrk="1" fontAlgn="auto" latinLnBrk="0" hangingPunct="1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rgbClr val="10B6F4"/>
              </a:buClr>
              <a:buSzPct val="110000"/>
              <a:buNone/>
              <a:tabLst/>
              <a:defRPr/>
            </a:pPr>
            <a:endParaRPr kumimoji="0" lang="ro-MD" sz="52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MD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C8B3339-A038-F942-9165-CF8476E0371A}"/>
              </a:ext>
            </a:extLst>
          </p:cNvPr>
          <p:cNvSpPr txBox="1"/>
          <p:nvPr/>
        </p:nvSpPr>
        <p:spPr>
          <a:xfrm>
            <a:off x="3048001" y="3379131"/>
            <a:ext cx="465908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8255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o-MD" sz="6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16</a:t>
            </a:r>
            <a:r>
              <a:rPr kumimoji="0" lang="ro-MD" sz="60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Helvetica Neue"/>
              </a:rPr>
              <a:t>.01.202</a:t>
            </a:r>
            <a:r>
              <a:rPr lang="ro-MD" sz="60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kumimoji="0" lang="en-MD" sz="60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  <a:sym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18867977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8DE6B773-187C-4E3F-9086-2BF2CF06B95E}"/>
              </a:ext>
            </a:extLst>
          </p:cNvPr>
          <p:cNvCxnSpPr/>
          <p:nvPr/>
        </p:nvCxnSpPr>
        <p:spPr>
          <a:xfrm>
            <a:off x="3622994" y="1431208"/>
            <a:ext cx="17137904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2">
            <a:extLst>
              <a:ext uri="{FF2B5EF4-FFF2-40B4-BE49-F238E27FC236}">
                <a16:creationId xmlns:a16="http://schemas.microsoft.com/office/drawing/2014/main" id="{174D58CC-BD94-4343-B049-62191B71CE44}"/>
              </a:ext>
            </a:extLst>
          </p:cNvPr>
          <p:cNvSpPr txBox="1">
            <a:spLocks noChangeArrowheads="1"/>
          </p:cNvSpPr>
          <p:nvPr/>
        </p:nvSpPr>
        <p:spPr>
          <a:xfrm>
            <a:off x="0" y="-387598"/>
            <a:ext cx="24384000" cy="2286000"/>
          </a:xfrm>
          <a:prstGeom prst="rect">
            <a:avLst/>
          </a:prstGeom>
        </p:spPr>
        <p:txBody>
          <a:bodyPr vert="horz" lIns="182880" tIns="91440" rIns="182880" bIns="9144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o-RO" altLang="zh-CN" sz="48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Distribuția în timp (săptămânal) a cazurilor și investigațiilor de COVID-19,</a:t>
            </a:r>
            <a:r>
              <a:rPr lang="en-US" altLang="zh-CN" sz="48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ro-MD" altLang="zh-CN" sz="48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16</a:t>
            </a:r>
            <a:r>
              <a:rPr lang="ro-RO" altLang="zh-CN" sz="48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.01.2022</a:t>
            </a:r>
            <a:endParaRPr lang="en-US" altLang="zh-CN" sz="4800" dirty="0"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40CFEB3B-4727-D643-8A92-24649A7FE14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46307753"/>
              </p:ext>
            </p:extLst>
          </p:nvPr>
        </p:nvGraphicFramePr>
        <p:xfrm>
          <a:off x="5829214" y="1705528"/>
          <a:ext cx="13582192" cy="13411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69064">
                  <a:extLst>
                    <a:ext uri="{9D8B030D-6E8A-4147-A177-3AD203B41FA5}">
                      <a16:colId xmlns:a16="http://schemas.microsoft.com/office/drawing/2014/main" val="3374647112"/>
                    </a:ext>
                  </a:extLst>
                </a:gridCol>
                <a:gridCol w="569064">
                  <a:extLst>
                    <a:ext uri="{9D8B030D-6E8A-4147-A177-3AD203B41FA5}">
                      <a16:colId xmlns:a16="http://schemas.microsoft.com/office/drawing/2014/main" val="3937827211"/>
                    </a:ext>
                  </a:extLst>
                </a:gridCol>
                <a:gridCol w="12444064">
                  <a:extLst>
                    <a:ext uri="{9D8B030D-6E8A-4147-A177-3AD203B41FA5}">
                      <a16:colId xmlns:a16="http://schemas.microsoft.com/office/drawing/2014/main" val="2715252042"/>
                    </a:ext>
                  </a:extLst>
                </a:gridCol>
              </a:tblGrid>
              <a:tr h="670560">
                <a:tc>
                  <a:txBody>
                    <a:bodyPr/>
                    <a:lstStyle/>
                    <a:p>
                      <a:pPr algn="ctr"/>
                      <a:endParaRPr lang="ro-RO" sz="3200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182880" marR="182880" marT="91440" marB="9144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o-RO" sz="3200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182880" marR="182880" marT="91440" marB="9144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o-MD" sz="3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26 februarie 2020 – 16 </a:t>
                      </a:r>
                      <a:r>
                        <a:rPr lang="ro-RO" sz="3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ianuarie </a:t>
                      </a:r>
                      <a:r>
                        <a:rPr lang="ro-MD" sz="3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2022</a:t>
                      </a:r>
                      <a:endParaRPr lang="ro-RO" sz="3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82880" marR="182880" marT="91440" marB="91440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94995693"/>
                  </a:ext>
                </a:extLst>
              </a:tr>
              <a:tr h="670560">
                <a:tc>
                  <a:txBody>
                    <a:bodyPr/>
                    <a:lstStyle/>
                    <a:p>
                      <a:endParaRPr lang="ro-RO" sz="3200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182880" marR="182880" marT="91440" marB="9144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o-RO" sz="3200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182880" marR="182880" marT="91440" marB="9144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o-MD" sz="3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2.549.945 teste efectuate </a:t>
                      </a:r>
                      <a:endParaRPr lang="ro-RO" sz="3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82880" marR="182880" marT="91440" marB="91440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09607760"/>
                  </a:ext>
                </a:extLst>
              </a:tr>
            </a:tbl>
          </a:graphicData>
        </a:graphic>
      </p:graphicFrame>
      <p:sp>
        <p:nvSpPr>
          <p:cNvPr id="10" name="CasetăText 9">
            <a:extLst>
              <a:ext uri="{FF2B5EF4-FFF2-40B4-BE49-F238E27FC236}">
                <a16:creationId xmlns:a16="http://schemas.microsoft.com/office/drawing/2014/main" id="{920FFCBE-8EC0-4ABB-A499-0882C2C1F908}"/>
              </a:ext>
            </a:extLst>
          </p:cNvPr>
          <p:cNvSpPr txBox="1"/>
          <p:nvPr/>
        </p:nvSpPr>
        <p:spPr>
          <a:xfrm>
            <a:off x="424710" y="12907043"/>
            <a:ext cx="2353447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ro-MD" sz="2800" i="1" dirty="0"/>
              <a:t>* din săptămâna 22/03-28/03 este calculat numărul total de teste efectuate inclusiv cele antigen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5E389F4-9350-454F-845B-AA435098B65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8388" y="3738083"/>
            <a:ext cx="23987814" cy="8747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64529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BAC0B22-BBCB-48E2-90BE-D8B1EEDAD0C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8292" y="2762248"/>
            <a:ext cx="22204822" cy="10263287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7CFA23-1866-5F4D-B58C-902374645E0E}"/>
              </a:ext>
            </a:extLst>
          </p:cNvPr>
          <p:cNvSpPr txBox="1">
            <a:spLocks/>
          </p:cNvSpPr>
          <p:nvPr/>
        </p:nvSpPr>
        <p:spPr>
          <a:xfrm>
            <a:off x="1437692" y="352508"/>
            <a:ext cx="22090524" cy="209696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10000"/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10000"/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10000"/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10000"/>
              <a:buFont typeface="Wingdings" panose="05000000000000000000" pitchFamily="2" charset="2"/>
              <a:buChar char="§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10000"/>
              <a:buFont typeface="Wingdings" panose="05000000000000000000" pitchFamily="2" charset="2"/>
              <a:buChar char="§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10000"/>
              <a:buFont typeface="Wingdings" panose="05000000000000000000" pitchFamily="2" charset="2"/>
              <a:buChar char="§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10000"/>
              <a:buFont typeface="Wingdings" panose="05000000000000000000" pitchFamily="2" charset="2"/>
              <a:buChar char="§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10000"/>
              <a:buFont typeface="Wingdings" panose="05000000000000000000" pitchFamily="2" charset="2"/>
              <a:buChar char="§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10000"/>
              <a:buFont typeface="Wingdings" panose="05000000000000000000" pitchFamily="2" charset="2"/>
              <a:buChar char="§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buNone/>
            </a:pPr>
            <a:r>
              <a:rPr lang="en-MD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Incidența pentru ultimele </a:t>
            </a:r>
            <a:r>
              <a:rPr lang="ro-MD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r>
              <a:rPr lang="en-MD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zile la 100 mii populație </a:t>
            </a:r>
            <a:br>
              <a:rPr lang="ro-MD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MD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distribuită</a:t>
            </a:r>
            <a:r>
              <a:rPr lang="ro-RO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MD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după teritorii </a:t>
            </a:r>
            <a:r>
              <a:rPr lang="ro-RO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MD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administrative (</a:t>
            </a:r>
            <a:r>
              <a:rPr lang="ro-MD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16</a:t>
            </a:r>
            <a:r>
              <a:rPr lang="en-MD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o-MD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01</a:t>
            </a:r>
            <a:r>
              <a:rPr lang="en-MD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.202</a:t>
            </a:r>
            <a:r>
              <a:rPr lang="ro-MD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MD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COVID-19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A553367A-EC17-2E44-9527-29AD4F0307FC}"/>
              </a:ext>
            </a:extLst>
          </p:cNvPr>
          <p:cNvSpPr/>
          <p:nvPr/>
        </p:nvSpPr>
        <p:spPr>
          <a:xfrm>
            <a:off x="10960607" y="3723901"/>
            <a:ext cx="1265763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MD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Incidența din </a:t>
            </a:r>
            <a:r>
              <a:rPr lang="en-MD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ultimele </a:t>
            </a:r>
            <a:r>
              <a:rPr lang="ro-MD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r>
              <a:rPr lang="en-MD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zile</a:t>
            </a:r>
            <a:r>
              <a:rPr lang="ro-MD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pentru </a:t>
            </a:r>
            <a:r>
              <a:rPr lang="en-MD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RM</a:t>
            </a:r>
            <a:r>
              <a:rPr lang="en-MD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</a:t>
            </a:r>
            <a:r>
              <a:rPr lang="ro-MD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233 </a:t>
            </a:r>
            <a:r>
              <a:rPr lang="en-MD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 100 mii </a:t>
            </a:r>
            <a:r>
              <a:rPr lang="en-MD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o-MD" sz="4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C791D15-8669-4473-BE3E-DAC2B6B18CAA}"/>
              </a:ext>
            </a:extLst>
          </p:cNvPr>
          <p:cNvSpPr txBox="1"/>
          <p:nvPr/>
        </p:nvSpPr>
        <p:spPr>
          <a:xfrm>
            <a:off x="11422019" y="4443628"/>
            <a:ext cx="121920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o-MD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*teritoriile administrative din stânga Nistrului </a:t>
            </a:r>
            <a:r>
              <a:rPr lang="en-MD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  <a:r>
              <a:rPr lang="ro-MD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MD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o-MD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248 </a:t>
            </a:r>
            <a:r>
              <a:rPr lang="en-MD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 100 mii </a:t>
            </a:r>
            <a:endParaRPr lang="ro-MD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7" name="Straight Connector 5">
            <a:extLst>
              <a:ext uri="{FF2B5EF4-FFF2-40B4-BE49-F238E27FC236}">
                <a16:creationId xmlns:a16="http://schemas.microsoft.com/office/drawing/2014/main" id="{E4861851-6C97-4121-8111-4DBC78E2FE7A}"/>
              </a:ext>
            </a:extLst>
          </p:cNvPr>
          <p:cNvCxnSpPr>
            <a:cxnSpLocks/>
          </p:cNvCxnSpPr>
          <p:nvPr/>
        </p:nvCxnSpPr>
        <p:spPr>
          <a:xfrm flipV="1">
            <a:off x="2000250" y="7171167"/>
            <a:ext cx="20911338" cy="38291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2586635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D835D02-BF05-4A51-9D71-3498914A42E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088652" y="2134700"/>
            <a:ext cx="11136792" cy="1160670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A9AB3748-B6C6-4232-A28B-E4AFCF0DB27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6991" y="2134700"/>
            <a:ext cx="11456256" cy="11601178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23DAC552-FEB6-C844-A880-DC39BA03ECA4}"/>
              </a:ext>
            </a:extLst>
          </p:cNvPr>
          <p:cNvSpPr txBox="1"/>
          <p:nvPr/>
        </p:nvSpPr>
        <p:spPr>
          <a:xfrm>
            <a:off x="3886199" y="373673"/>
            <a:ext cx="16133323" cy="102592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r>
              <a:rPr lang="en-MD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Incidența COVID-19 la 100 mii populație, conform teritoriilor administrative în ultimele </a:t>
            </a:r>
            <a:r>
              <a:rPr lang="ro-MD" dirty="0"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r>
              <a:rPr lang="en-MD" dirty="0">
                <a:latin typeface="Times New Roman" panose="02020603050405020304" pitchFamily="18" charset="0"/>
                <a:cs typeface="Times New Roman" panose="02020603050405020304" pitchFamily="18" charset="0"/>
              </a:rPr>
              <a:t> zile, comparativ cu perioada precedentă</a:t>
            </a:r>
          </a:p>
        </p:txBody>
      </p:sp>
      <p:sp>
        <p:nvSpPr>
          <p:cNvPr id="22" name="TextBox 10">
            <a:extLst>
              <a:ext uri="{FF2B5EF4-FFF2-40B4-BE49-F238E27FC236}">
                <a16:creationId xmlns:a16="http://schemas.microsoft.com/office/drawing/2014/main" id="{1CBB9B39-EB4A-46CF-93FC-C77583C6CDB0}"/>
              </a:ext>
            </a:extLst>
          </p:cNvPr>
          <p:cNvSpPr txBox="1"/>
          <p:nvPr/>
        </p:nvSpPr>
        <p:spPr>
          <a:xfrm>
            <a:off x="4360877" y="1592365"/>
            <a:ext cx="4620694" cy="56425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r>
              <a:rPr lang="ro-MD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03.01 - 09.01.2022</a:t>
            </a:r>
          </a:p>
        </p:txBody>
      </p:sp>
      <p:sp>
        <p:nvSpPr>
          <p:cNvPr id="10" name="TextBox 10">
            <a:extLst>
              <a:ext uri="{FF2B5EF4-FFF2-40B4-BE49-F238E27FC236}">
                <a16:creationId xmlns:a16="http://schemas.microsoft.com/office/drawing/2014/main" id="{267814B7-215F-426C-A0BF-CE29A15556EE}"/>
              </a:ext>
            </a:extLst>
          </p:cNvPr>
          <p:cNvSpPr txBox="1"/>
          <p:nvPr/>
        </p:nvSpPr>
        <p:spPr>
          <a:xfrm>
            <a:off x="15745077" y="1615035"/>
            <a:ext cx="4620694" cy="56425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r>
              <a:rPr lang="ro-MD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r>
              <a:rPr lang="ro-RO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.01 - </a:t>
            </a:r>
            <a:r>
              <a:rPr lang="ro-MD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16</a:t>
            </a:r>
            <a:r>
              <a:rPr lang="en-MD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o-MD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01</a:t>
            </a:r>
            <a:r>
              <a:rPr lang="en-MD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.202</a:t>
            </a:r>
            <a:r>
              <a:rPr lang="ro-MD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MD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extBox 16">
            <a:extLst>
              <a:ext uri="{FF2B5EF4-FFF2-40B4-BE49-F238E27FC236}">
                <a16:creationId xmlns:a16="http://schemas.microsoft.com/office/drawing/2014/main" id="{0FCF6EAC-BFDE-47AD-B378-97DF5A006FEE}"/>
              </a:ext>
            </a:extLst>
          </p:cNvPr>
          <p:cNvSpPr txBox="1"/>
          <p:nvPr/>
        </p:nvSpPr>
        <p:spPr>
          <a:xfrm>
            <a:off x="1413999" y="8534761"/>
            <a:ext cx="4134708" cy="148758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r>
              <a:rPr lang="en-MD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Incidența RM – </a:t>
            </a:r>
          </a:p>
          <a:p>
            <a:r>
              <a:rPr lang="en-MD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o-MD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99 </a:t>
            </a:r>
            <a:r>
              <a:rPr lang="en-MD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cazuri </a:t>
            </a:r>
            <a:br>
              <a:rPr lang="ro-MD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MD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 100 mii populație</a:t>
            </a:r>
          </a:p>
        </p:txBody>
      </p:sp>
      <p:sp>
        <p:nvSpPr>
          <p:cNvPr id="23" name="TextBox 12">
            <a:extLst>
              <a:ext uri="{FF2B5EF4-FFF2-40B4-BE49-F238E27FC236}">
                <a16:creationId xmlns:a16="http://schemas.microsoft.com/office/drawing/2014/main" id="{6CA0F7DB-C21C-4216-B5E6-571F97AF1B08}"/>
              </a:ext>
            </a:extLst>
          </p:cNvPr>
          <p:cNvSpPr txBox="1"/>
          <p:nvPr/>
        </p:nvSpPr>
        <p:spPr>
          <a:xfrm>
            <a:off x="7390855" y="5570265"/>
            <a:ext cx="3881690" cy="41036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r>
              <a:rPr lang="en-MD" sz="1800" dirty="0">
                <a:solidFill>
                  <a:schemeClr val="tx1"/>
                </a:solidFill>
              </a:rPr>
              <a:t>Transnistria</a:t>
            </a:r>
            <a:r>
              <a:rPr lang="en-MD" sz="2000" dirty="0">
                <a:solidFill>
                  <a:schemeClr val="tx1"/>
                </a:solidFill>
              </a:rPr>
              <a:t> – </a:t>
            </a:r>
            <a:r>
              <a:rPr lang="ro-MD" sz="2000" dirty="0">
                <a:solidFill>
                  <a:schemeClr val="tx1"/>
                </a:solidFill>
              </a:rPr>
              <a:t>145</a:t>
            </a:r>
            <a:endParaRPr lang="en-MD" sz="2000" dirty="0">
              <a:solidFill>
                <a:schemeClr val="tx1"/>
              </a:solidFill>
            </a:endParaRPr>
          </a:p>
        </p:txBody>
      </p:sp>
      <p:sp>
        <p:nvSpPr>
          <p:cNvPr id="16" name="TextBox 16">
            <a:extLst>
              <a:ext uri="{FF2B5EF4-FFF2-40B4-BE49-F238E27FC236}">
                <a16:creationId xmlns:a16="http://schemas.microsoft.com/office/drawing/2014/main" id="{5D624565-6715-42EC-9FA2-2E2241C48E16}"/>
              </a:ext>
            </a:extLst>
          </p:cNvPr>
          <p:cNvSpPr txBox="1"/>
          <p:nvPr/>
        </p:nvSpPr>
        <p:spPr>
          <a:xfrm>
            <a:off x="12741218" y="8534760"/>
            <a:ext cx="4134708" cy="148758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r>
              <a:rPr lang="en-MD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Incidența RM – </a:t>
            </a:r>
            <a:endParaRPr lang="ro-MD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o-MD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233 </a:t>
            </a:r>
            <a:r>
              <a:rPr lang="en-MD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cazuri </a:t>
            </a:r>
            <a:br>
              <a:rPr lang="ro-MD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MD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 100 mii populație</a:t>
            </a:r>
          </a:p>
        </p:txBody>
      </p:sp>
      <p:sp>
        <p:nvSpPr>
          <p:cNvPr id="25" name="TextBox 12">
            <a:extLst>
              <a:ext uri="{FF2B5EF4-FFF2-40B4-BE49-F238E27FC236}">
                <a16:creationId xmlns:a16="http://schemas.microsoft.com/office/drawing/2014/main" id="{727EC1E9-76CB-4511-AF49-79C8995EEF16}"/>
              </a:ext>
            </a:extLst>
          </p:cNvPr>
          <p:cNvSpPr txBox="1"/>
          <p:nvPr/>
        </p:nvSpPr>
        <p:spPr>
          <a:xfrm>
            <a:off x="18593708" y="5570264"/>
            <a:ext cx="3881690" cy="41036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r>
              <a:rPr lang="en-MD" sz="1800" dirty="0">
                <a:solidFill>
                  <a:schemeClr val="tx1"/>
                </a:solidFill>
              </a:rPr>
              <a:t>Transnistria</a:t>
            </a:r>
            <a:r>
              <a:rPr lang="en-MD" sz="2000" dirty="0">
                <a:solidFill>
                  <a:schemeClr val="tx1"/>
                </a:solidFill>
              </a:rPr>
              <a:t> –</a:t>
            </a:r>
            <a:r>
              <a:rPr lang="ro-MD" sz="2000" dirty="0">
                <a:solidFill>
                  <a:schemeClr val="tx1"/>
                </a:solidFill>
              </a:rPr>
              <a:t> 248 </a:t>
            </a:r>
            <a:endParaRPr lang="en-MD" sz="2000" dirty="0">
              <a:solidFill>
                <a:schemeClr val="tx1"/>
              </a:solidFill>
            </a:endParaRPr>
          </a:p>
        </p:txBody>
      </p:sp>
      <p:sp>
        <p:nvSpPr>
          <p:cNvPr id="15" name="TextBox 12">
            <a:extLst>
              <a:ext uri="{FF2B5EF4-FFF2-40B4-BE49-F238E27FC236}">
                <a16:creationId xmlns:a16="http://schemas.microsoft.com/office/drawing/2014/main" id="{E144EA83-2BC1-4E69-86AC-1C0DDF655DA2}"/>
              </a:ext>
            </a:extLst>
          </p:cNvPr>
          <p:cNvSpPr txBox="1"/>
          <p:nvPr/>
        </p:nvSpPr>
        <p:spPr>
          <a:xfrm>
            <a:off x="13994800" y="4807727"/>
            <a:ext cx="3881690" cy="25648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r>
              <a:rPr lang="ro-MD" sz="1000" b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Bălți – 154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867CB48-D639-497D-B5EA-E8890113E819}"/>
              </a:ext>
            </a:extLst>
          </p:cNvPr>
          <p:cNvSpPr txBox="1"/>
          <p:nvPr/>
        </p:nvSpPr>
        <p:spPr>
          <a:xfrm>
            <a:off x="3004744" y="4677733"/>
            <a:ext cx="3881690" cy="25648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r>
              <a:rPr lang="ro-MD" sz="1000" b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Bălți – 45</a:t>
            </a:r>
          </a:p>
        </p:txBody>
      </p:sp>
    </p:spTree>
    <p:extLst>
      <p:ext uri="{BB962C8B-B14F-4D97-AF65-F5344CB8AC3E}">
        <p14:creationId xmlns:p14="http://schemas.microsoft.com/office/powerpoint/2010/main" val="2215968354"/>
      </p:ext>
    </p:extLst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2B3D091-E075-45A4-967F-3E7F8E39952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80060" y="237922"/>
            <a:ext cx="12816378" cy="1295981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7D8A619-C26C-914F-A29E-358BBDFF07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MD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Rt – GIS</a:t>
            </a:r>
            <a:br>
              <a:rPr lang="en-MD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MD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Numărul de reproducție efectiv</a:t>
            </a:r>
            <a:br>
              <a:rPr lang="en-MD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o-MD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1,62</a:t>
            </a:r>
            <a:endParaRPr lang="en-MD" sz="4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4512216-C39A-894F-8BCF-9C047179813E}"/>
              </a:ext>
            </a:extLst>
          </p:cNvPr>
          <p:cNvSpPr txBox="1"/>
          <p:nvPr/>
        </p:nvSpPr>
        <p:spPr>
          <a:xfrm>
            <a:off x="2948917" y="3450200"/>
            <a:ext cx="465908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o-MD" sz="6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16</a:t>
            </a:r>
            <a:r>
              <a:rPr lang="en-MD" sz="6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o-MD" sz="6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01</a:t>
            </a:r>
            <a:r>
              <a:rPr lang="en-MD" sz="6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.202</a:t>
            </a:r>
            <a:r>
              <a:rPr lang="ro-MD" sz="6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MD" sz="6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2">
            <a:extLst>
              <a:ext uri="{FF2B5EF4-FFF2-40B4-BE49-F238E27FC236}">
                <a16:creationId xmlns:a16="http://schemas.microsoft.com/office/drawing/2014/main" id="{545F7A56-A861-4E4E-82E4-A2A55A80470C}"/>
              </a:ext>
            </a:extLst>
          </p:cNvPr>
          <p:cNvSpPr txBox="1"/>
          <p:nvPr/>
        </p:nvSpPr>
        <p:spPr>
          <a:xfrm>
            <a:off x="17974859" y="4474633"/>
            <a:ext cx="3881690" cy="28725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r>
              <a:rPr lang="en-MD" sz="1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Transnistria</a:t>
            </a:r>
            <a:r>
              <a:rPr lang="en-MD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ro-MD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1,29</a:t>
            </a:r>
            <a:endParaRPr lang="en-MD" sz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2">
            <a:extLst>
              <a:ext uri="{FF2B5EF4-FFF2-40B4-BE49-F238E27FC236}">
                <a16:creationId xmlns:a16="http://schemas.microsoft.com/office/drawing/2014/main" id="{71A026B1-CD7F-4BDD-8D5A-2E6314A8C96A}"/>
              </a:ext>
            </a:extLst>
          </p:cNvPr>
          <p:cNvSpPr txBox="1"/>
          <p:nvPr/>
        </p:nvSpPr>
        <p:spPr>
          <a:xfrm>
            <a:off x="13533340" y="3215633"/>
            <a:ext cx="3881690" cy="22570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r>
              <a:rPr lang="ro-RO" sz="800" b="0" dirty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Balti</a:t>
            </a:r>
            <a:r>
              <a:rPr lang="en-MD" sz="800" b="0" dirty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 –</a:t>
            </a:r>
            <a:r>
              <a:rPr lang="ro-MD" sz="800" b="0" dirty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 1,93</a:t>
            </a:r>
            <a:endParaRPr lang="en-MD" sz="800" b="0" dirty="0">
              <a:solidFill>
                <a:schemeClr val="tx1"/>
              </a:solidFill>
              <a:latin typeface="+mn-lt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0526341"/>
      </p:ext>
    </p:extLst>
  </p:cSld>
  <p:clrMapOvr>
    <a:masterClrMapping/>
  </p:clrMapOvr>
</p:sld>
</file>

<file path=ppt/theme/theme1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0" tIns="0" rIns="0" bIns="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000" b="1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Atlas">
  <a:themeElements>
    <a:clrScheme name="Atlas">
      <a:dk1>
        <a:sysClr val="windowText" lastClr="000000"/>
      </a:dk1>
      <a:lt1>
        <a:sysClr val="window" lastClr="FFFFFF"/>
      </a:lt1>
      <a:dk2>
        <a:srgbClr val="454545"/>
      </a:dk2>
      <a:lt2>
        <a:srgbClr val="E0E0E0"/>
      </a:lt2>
      <a:accent1>
        <a:srgbClr val="10B6F4"/>
      </a:accent1>
      <a:accent2>
        <a:srgbClr val="3C78C3"/>
      </a:accent2>
      <a:accent3>
        <a:srgbClr val="9F52D0"/>
      </a:accent3>
      <a:accent4>
        <a:srgbClr val="D64198"/>
      </a:accent4>
      <a:accent5>
        <a:srgbClr val="DA2228"/>
      </a:accent5>
      <a:accent6>
        <a:srgbClr val="F18318"/>
      </a:accent6>
      <a:hlink>
        <a:srgbClr val="38DDEC"/>
      </a:hlink>
      <a:folHlink>
        <a:srgbClr val="A8DEE8"/>
      </a:folHlink>
    </a:clrScheme>
    <a:fontScheme name="Atlas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Rockwell" panose="020606030202050204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tlas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alpha val="60000"/>
                <a:satMod val="109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4000"/>
                <a:satMod val="130000"/>
                <a:lumMod val="92000"/>
              </a:schemeClr>
            </a:gs>
            <a:gs pos="100000">
              <a:schemeClr val="phClr">
                <a:shade val="76000"/>
                <a:satMod val="130000"/>
                <a:lumMod val="88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0000"/>
            </a:schemeClr>
          </a:solidFill>
          <a:prstDash val="solid"/>
        </a:ln>
        <a:ln w="15875" cap="flat" cmpd="sng" algn="ctr">
          <a:solidFill>
            <a:schemeClr val="phClr">
              <a:shade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5400" dir="5400000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>
            <a:bevelT w="0" h="0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10000">
              <a:schemeClr val="phClr">
                <a:tint val="94000"/>
                <a:lumMod val="116000"/>
              </a:schemeClr>
            </a:gs>
            <a:gs pos="100000">
              <a:schemeClr val="phClr">
                <a:tint val="98000"/>
                <a:shade val="86000"/>
                <a:satMod val="90000"/>
                <a:lumMod val="88000"/>
              </a:schemeClr>
            </a:gs>
          </a:gsLst>
          <a:path path="circle">
            <a:fillToRect l="50000" t="15000" r="50000" b="169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tlas" id="{5156B0E4-0EB1-49FE-A26B-15F6F698AEC6}" vid="{C0CB9708-C445-4049-9D7F-4C8684E69AF3}"/>
    </a:ext>
  </a:extLst>
</a:theme>
</file>

<file path=ppt/theme/theme3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0" tIns="0" rIns="0" bIns="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000" b="1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35585</TotalTime>
  <Words>1218</Words>
  <Application>Microsoft Office PowerPoint</Application>
  <PresentationFormat>Custom</PresentationFormat>
  <Paragraphs>296</Paragraphs>
  <Slides>31</Slides>
  <Notes>18</Notes>
  <HiddenSlides>0</HiddenSlides>
  <MMClips>0</MMClips>
  <ScaleCrop>false</ScaleCrop>
  <HeadingPairs>
    <vt:vector size="6" baseType="variant">
      <vt:variant>
        <vt:lpstr>Fonts Used</vt:lpstr>
      </vt:variant>
      <vt:variant>
        <vt:i4>19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31</vt:i4>
      </vt:variant>
    </vt:vector>
  </HeadingPairs>
  <TitlesOfParts>
    <vt:vector size="52" baseType="lpstr">
      <vt:lpstr>Arial</vt:lpstr>
      <vt:lpstr>Arimo Bold</vt:lpstr>
      <vt:lpstr>Calibri</vt:lpstr>
      <vt:lpstr>Calibri Light</vt:lpstr>
      <vt:lpstr>Cambria</vt:lpstr>
      <vt:lpstr>DejaVu Serif</vt:lpstr>
      <vt:lpstr>Heebo Regular</vt:lpstr>
      <vt:lpstr>Heebo Regular Bold</vt:lpstr>
      <vt:lpstr>Helvetica Neue</vt:lpstr>
      <vt:lpstr>Helvetica Neue Light</vt:lpstr>
      <vt:lpstr>Helvetica Neue Medium</vt:lpstr>
      <vt:lpstr>Montserrat Black</vt:lpstr>
      <vt:lpstr>Montserrat Bold</vt:lpstr>
      <vt:lpstr>Open Sans</vt:lpstr>
      <vt:lpstr>Open Sans SemiBold</vt:lpstr>
      <vt:lpstr>Rockwell</vt:lpstr>
      <vt:lpstr>Times New Roman</vt:lpstr>
      <vt:lpstr>Wingdings</vt:lpstr>
      <vt:lpstr>YACkoCJbd3A 0</vt:lpstr>
      <vt:lpstr>White</vt:lpstr>
      <vt:lpstr>Atlas</vt:lpstr>
      <vt:lpstr>Raport săptămânal    </vt:lpstr>
      <vt:lpstr>COVID-19 (16.01.2022)  </vt:lpstr>
      <vt:lpstr>Indicatori COVID 16.01.2022</vt:lpstr>
      <vt:lpstr>PowerPoint Presentation</vt:lpstr>
      <vt:lpstr>Distribuția săptămânală a cazurilor, deceselor și vindecaților COVID-19</vt:lpstr>
      <vt:lpstr>PowerPoint Presentation</vt:lpstr>
      <vt:lpstr>PowerPoint Presentation</vt:lpstr>
      <vt:lpstr>PowerPoint Presentation</vt:lpstr>
      <vt:lpstr>Rt – GIS Numărul de reproducție efectiv 1,62</vt:lpstr>
      <vt:lpstr>Analiza descriptivă a cazurilor confirmate COVID-19 (cumulativ)</vt:lpstr>
      <vt:lpstr>Testarea angajaților din instituțiile medicale la COVID-19 </vt:lpstr>
      <vt:lpstr>Personalul instituțiilor medicale infectat cu COVID-19 (cumulativ)</vt:lpstr>
      <vt:lpstr>Copiii și femeile gravide confirmați COVID-19 (cumulativ)</vt:lpstr>
      <vt:lpstr>Analiza descriptivă a deceselor cauzate de COVID-19</vt:lpstr>
      <vt:lpstr>PowerPoint Presentation</vt:lpstr>
      <vt:lpstr>PowerPoint Presentation</vt:lpstr>
      <vt:lpstr>Cazuri de import 10.01 – 16.01.2022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Prezentarea Informațiilor actualizate</dc:title>
  <dc:creator>Ceban Alexei</dc:creator>
  <cp:lastModifiedBy>Valentin Mita</cp:lastModifiedBy>
  <cp:revision>994</cp:revision>
  <dcterms:modified xsi:type="dcterms:W3CDTF">2022-01-17T11:01:03Z</dcterms:modified>
</cp:coreProperties>
</file>