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theme/themeOverride1.xml" ContentType="application/vnd.openxmlformats-officedocument.themeOverr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theme/themeOverride2.xml" ContentType="application/vnd.openxmlformats-officedocument.themeOverrid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notesSlides/notesSlide2.xml" ContentType="application/vnd.openxmlformats-officedocument.presentationml.notesSlid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theme/themeOverride3.xml" ContentType="application/vnd.openxmlformats-officedocument.themeOverrid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16"/>
  </p:notesMasterIdLst>
  <p:sldIdLst>
    <p:sldId id="256" r:id="rId2"/>
    <p:sldId id="269" r:id="rId3"/>
    <p:sldId id="283" r:id="rId4"/>
    <p:sldId id="259" r:id="rId5"/>
    <p:sldId id="278" r:id="rId6"/>
    <p:sldId id="279" r:id="rId7"/>
    <p:sldId id="281" r:id="rId8"/>
    <p:sldId id="284" r:id="rId9"/>
    <p:sldId id="270" r:id="rId10"/>
    <p:sldId id="262" r:id="rId11"/>
    <p:sldId id="263" r:id="rId12"/>
    <p:sldId id="285" r:id="rId13"/>
    <p:sldId id="267" r:id="rId14"/>
    <p:sldId id="268" r:id="rId15"/>
  </p:sldIdLst>
  <p:sldSz cx="18288000" cy="10287000"/>
  <p:notesSz cx="6858000" cy="9144000"/>
  <p:embeddedFontLst>
    <p:embeddedFont>
      <p:font typeface="Arimo Bold" panose="020B0604020202020204" charset="0"/>
      <p:regular r:id="rId17"/>
      <p:bold r:id="rId18"/>
    </p:embeddedFont>
    <p:embeddedFont>
      <p:font typeface="Calibri" panose="020F0502020204030204" pitchFamily="34" charset="0"/>
      <p:regular r:id="rId19"/>
      <p:bold r:id="rId20"/>
      <p:italic r:id="rId21"/>
      <p:boldItalic r:id="rId22"/>
    </p:embeddedFont>
    <p:embeddedFont>
      <p:font typeface="DejaVu Serif" panose="020B0604020202020204" charset="0"/>
      <p:regular r:id="rId23"/>
    </p:embeddedFont>
    <p:embeddedFont>
      <p:font typeface="Heebo Regular" panose="020B0604020202020204" charset="-79"/>
      <p:regular r:id="rId24"/>
    </p:embeddedFont>
    <p:embeddedFont>
      <p:font typeface="Heebo Regular Bold" panose="020B0604020202020204" charset="-79"/>
      <p:regular r:id="rId25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Roman Coretchi" initials="RC" lastIdx="1" clrIdx="0">
    <p:extLst>
      <p:ext uri="{19B8F6BF-5375-455C-9EA6-DF929625EA0E}">
        <p15:presenceInfo xmlns:p15="http://schemas.microsoft.com/office/powerpoint/2012/main" userId="Roman Coretchi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712" autoAdjust="0"/>
    <p:restoredTop sz="94578" autoAdjust="0"/>
  </p:normalViewPr>
  <p:slideViewPr>
    <p:cSldViewPr>
      <p:cViewPr>
        <p:scale>
          <a:sx n="50" d="100"/>
          <a:sy n="50" d="100"/>
        </p:scale>
        <p:origin x="850" y="2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2.fntdata"/><Relationship Id="rId26" Type="http://schemas.openxmlformats.org/officeDocument/2006/relationships/commentAuthors" Target="commentAuthors.xml"/><Relationship Id="rId3" Type="http://schemas.openxmlformats.org/officeDocument/2006/relationships/slide" Target="slides/slide2.xml"/><Relationship Id="rId21" Type="http://schemas.openxmlformats.org/officeDocument/2006/relationships/font" Target="fonts/font5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1.fntdata"/><Relationship Id="rId25" Type="http://schemas.openxmlformats.org/officeDocument/2006/relationships/font" Target="fonts/font9.fntdata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font" Target="fonts/font4.fntdata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8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7.fntdata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font" Target="fonts/font3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6.fntdata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package" Target="../embeddings/Microsoft_Excel_Worksheet.xlsx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2.xml"/><Relationship Id="rId2" Type="http://schemas.microsoft.com/office/2011/relationships/chartColorStyle" Target="colors2.xml"/><Relationship Id="rId1" Type="http://schemas.microsoft.com/office/2011/relationships/chartStyle" Target="style2.xml"/><Relationship Id="rId4" Type="http://schemas.openxmlformats.org/officeDocument/2006/relationships/package" Target="../embeddings/Microsoft_Excel_Worksheet1.xlsx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3.xml"/><Relationship Id="rId2" Type="http://schemas.microsoft.com/office/2011/relationships/chartColorStyle" Target="colors4.xml"/><Relationship Id="rId1" Type="http://schemas.microsoft.com/office/2011/relationships/chartStyle" Target="style4.xml"/><Relationship Id="rId4" Type="http://schemas.openxmlformats.org/officeDocument/2006/relationships/package" Target="../embeddings/Microsoft_Excel_Worksheet3.xlsx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roman\OneDrive\&#1056;&#1072;&#1073;&#1086;&#1095;&#1080;&#1081;%20&#1089;&#1090;&#1086;&#1083;\Raport%20Briefing\Diagrama%20din%20Microsoft%20PowerPoint.xlsx" TargetMode="External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o-RO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25701054668067363"/>
          <c:y val="0.13612716461687627"/>
          <c:w val="0.4688687166784945"/>
          <c:h val="0.76384973443049753"/>
        </c:manualLayout>
      </c:layout>
      <c:pieChart>
        <c:varyColors val="1"/>
        <c:ser>
          <c:idx val="0"/>
          <c:order val="0"/>
          <c:spPr>
            <a:solidFill>
              <a:srgbClr val="1F497D">
                <a:lumMod val="40000"/>
                <a:lumOff val="60000"/>
              </a:srgbClr>
            </a:solidFill>
          </c:spPr>
          <c:dPt>
            <c:idx val="0"/>
            <c:bubble3D val="0"/>
            <c:spPr>
              <a:solidFill>
                <a:srgbClr val="1F497D">
                  <a:lumMod val="40000"/>
                  <a:lumOff val="60000"/>
                </a:srgb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32F3-43EA-83CE-96819DDFA3D4}"/>
              </c:ext>
            </c:extLst>
          </c:dPt>
          <c:dPt>
            <c:idx val="1"/>
            <c:bubble3D val="0"/>
            <c:spPr>
              <a:solidFill>
                <a:srgbClr val="F79646">
                  <a:lumMod val="60000"/>
                  <a:lumOff val="40000"/>
                </a:srgb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32F3-43EA-83CE-96819DDFA3D4}"/>
              </c:ext>
            </c:extLst>
          </c:dPt>
          <c:dLbls>
            <c:dLbl>
              <c:idx val="0"/>
              <c:layout>
                <c:manualLayout>
                  <c:x val="-2.85731190607733E-4"/>
                  <c:y val="-3.1869986448538556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2800" b="1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32F3-43EA-83CE-96819DDFA3D4}"/>
                </c:ext>
              </c:extLst>
            </c:dLbl>
            <c:dLbl>
              <c:idx val="1"/>
              <c:layout>
                <c:manualLayout>
                  <c:x val="-9.0794032944752751E-4"/>
                  <c:y val="1.4322407722851488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2800" b="1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32F3-43EA-83CE-96819DDFA3D4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8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gen!$A$1:$A$2</c:f>
              <c:strCache>
                <c:ptCount val="2"/>
                <c:pt idx="0">
                  <c:v>Femei</c:v>
                </c:pt>
                <c:pt idx="1">
                  <c:v>Bărbați</c:v>
                </c:pt>
              </c:strCache>
            </c:strRef>
          </c:cat>
          <c:val>
            <c:numRef>
              <c:f>gen!$B$1:$B$2</c:f>
              <c:numCache>
                <c:formatCode>0</c:formatCode>
                <c:ptCount val="2"/>
                <c:pt idx="0">
                  <c:v>55.921516816385143</c:v>
                </c:pt>
                <c:pt idx="1">
                  <c:v>44.078483183614857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32F3-43EA-83CE-96819DDFA3D4}"/>
            </c:ext>
          </c:extLst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t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800" b="0" i="0" u="none" strike="noStrike" kern="1200" baseline="0">
              <a:solidFill>
                <a:schemeClr val="tx1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ru-RU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4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o-RO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2.3297475139551219E-2"/>
          <c:y val="5.434782608695652E-2"/>
          <c:w val="0.96731285349894647"/>
          <c:h val="0.85531909734109324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Foaie1!$B$1</c:f>
              <c:strCache>
                <c:ptCount val="1"/>
                <c:pt idx="0">
                  <c:v>AV% I</c:v>
                </c:pt>
              </c:strCache>
            </c:strRef>
          </c:tx>
          <c:spPr>
            <a:solidFill>
              <a:srgbClr val="1F497D">
                <a:lumMod val="40000"/>
                <a:lumOff val="60000"/>
              </a:srgb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Foaie1!$A$2:$A$9</c:f>
              <c:strCache>
                <c:ptCount val="8"/>
                <c:pt idx="0">
                  <c:v>18</c:v>
                </c:pt>
                <c:pt idx="1">
                  <c:v>19-29</c:v>
                </c:pt>
                <c:pt idx="2">
                  <c:v>30-39</c:v>
                </c:pt>
                <c:pt idx="3">
                  <c:v>40-49</c:v>
                </c:pt>
                <c:pt idx="4">
                  <c:v>50-59</c:v>
                </c:pt>
                <c:pt idx="5">
                  <c:v>60-69</c:v>
                </c:pt>
                <c:pt idx="6">
                  <c:v>70-79</c:v>
                </c:pt>
                <c:pt idx="7">
                  <c:v>80+</c:v>
                </c:pt>
              </c:strCache>
            </c:strRef>
          </c:cat>
          <c:val>
            <c:numRef>
              <c:f>Foaie1!$B$2:$B$9</c:f>
              <c:numCache>
                <c:formatCode>0.0</c:formatCode>
                <c:ptCount val="8"/>
                <c:pt idx="0">
                  <c:v>0.94914494384558501</c:v>
                </c:pt>
                <c:pt idx="1">
                  <c:v>15.935325867150601</c:v>
                </c:pt>
                <c:pt idx="2">
                  <c:v>24.161303457336189</c:v>
                </c:pt>
                <c:pt idx="3">
                  <c:v>31.264533106952406</c:v>
                </c:pt>
                <c:pt idx="4">
                  <c:v>34.192163614516168</c:v>
                </c:pt>
                <c:pt idx="5">
                  <c:v>44.912833872489124</c:v>
                </c:pt>
                <c:pt idx="6">
                  <c:v>50.701881640141657</c:v>
                </c:pt>
                <c:pt idx="7">
                  <c:v>23.910265511855744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4BE-4C05-AD77-AAC8571036FF}"/>
            </c:ext>
          </c:extLst>
        </c:ser>
        <c:ser>
          <c:idx val="1"/>
          <c:order val="1"/>
          <c:tx>
            <c:strRef>
              <c:f>Foaie1!$C$1</c:f>
              <c:strCache>
                <c:ptCount val="1"/>
                <c:pt idx="0">
                  <c:v>AV % cu schemă completă</c:v>
                </c:pt>
              </c:strCache>
            </c:strRef>
          </c:tx>
          <c:spPr>
            <a:solidFill>
              <a:srgbClr val="F79646">
                <a:lumMod val="60000"/>
                <a:lumOff val="40000"/>
              </a:srgb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Foaie1!$A$2:$A$9</c:f>
              <c:strCache>
                <c:ptCount val="8"/>
                <c:pt idx="0">
                  <c:v>18</c:v>
                </c:pt>
                <c:pt idx="1">
                  <c:v>19-29</c:v>
                </c:pt>
                <c:pt idx="2">
                  <c:v>30-39</c:v>
                </c:pt>
                <c:pt idx="3">
                  <c:v>40-49</c:v>
                </c:pt>
                <c:pt idx="4">
                  <c:v>50-59</c:v>
                </c:pt>
                <c:pt idx="5">
                  <c:v>60-69</c:v>
                </c:pt>
                <c:pt idx="6">
                  <c:v>70-79</c:v>
                </c:pt>
                <c:pt idx="7">
                  <c:v>80+</c:v>
                </c:pt>
              </c:strCache>
            </c:strRef>
          </c:cat>
          <c:val>
            <c:numRef>
              <c:f>Foaie1!$C$2:$C$9</c:f>
              <c:numCache>
                <c:formatCode>0.0</c:formatCode>
                <c:ptCount val="8"/>
                <c:pt idx="0">
                  <c:v>0.62495605645652963</c:v>
                </c:pt>
                <c:pt idx="1">
                  <c:v>12.450963573728206</c:v>
                </c:pt>
                <c:pt idx="2">
                  <c:v>19.495521156813957</c:v>
                </c:pt>
                <c:pt idx="3">
                  <c:v>25.78477202871548</c:v>
                </c:pt>
                <c:pt idx="4">
                  <c:v>28.477403328498021</c:v>
                </c:pt>
                <c:pt idx="5">
                  <c:v>38.535855368124295</c:v>
                </c:pt>
                <c:pt idx="6">
                  <c:v>43.525195204164355</c:v>
                </c:pt>
                <c:pt idx="7">
                  <c:v>18.973922097590989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E4BE-4C05-AD77-AAC8571036FF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75"/>
        <c:axId val="458542512"/>
        <c:axId val="458544152"/>
      </c:barChart>
      <c:catAx>
        <c:axId val="45854251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400" b="1" i="0" u="none" strike="noStrike" kern="120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  <c:crossAx val="458544152"/>
        <c:crosses val="autoZero"/>
        <c:auto val="1"/>
        <c:lblAlgn val="ctr"/>
        <c:lblOffset val="100"/>
        <c:noMultiLvlLbl val="0"/>
      </c:catAx>
      <c:valAx>
        <c:axId val="458544152"/>
        <c:scaling>
          <c:orientation val="minMax"/>
        </c:scaling>
        <c:delete val="1"/>
        <c:axPos val="l"/>
        <c:numFmt formatCode="0.0" sourceLinked="1"/>
        <c:majorTickMark val="none"/>
        <c:minorTickMark val="none"/>
        <c:tickLblPos val="nextTo"/>
        <c:crossAx val="45854251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3669680110408734"/>
          <c:y val="3.308769827684583E-2"/>
          <c:w val="0.37349759097014279"/>
          <c:h val="5.853118224352391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400" b="1" i="0" u="none" strike="noStrike" kern="1200" baseline="0">
              <a:solidFill>
                <a:schemeClr val="tx1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ru-RU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4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o-RO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5.2629110329709135E-2"/>
          <c:y val="7.918336321821158E-2"/>
          <c:w val="0.94737091088514613"/>
          <c:h val="0.66236318897637791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Doza I</c:v>
                </c:pt>
              </c:strCache>
            </c:strRef>
          </c:tx>
          <c:spPr>
            <a:solidFill>
              <a:schemeClr val="accent6">
                <a:lumMod val="40000"/>
                <a:lumOff val="60000"/>
              </a:schemeClr>
            </a:solidFill>
            <a:ln w="19050">
              <a:solidFill>
                <a:schemeClr val="lt1"/>
              </a:solidFill>
            </a:ln>
            <a:effectLst/>
          </c:spPr>
          <c:invertIfNegative val="0"/>
          <c:dLbls>
            <c:dLbl>
              <c:idx val="15"/>
              <c:layout>
                <c:manualLayout>
                  <c:x val="-1.339313177236374E-2"/>
                  <c:y val="-1.485148514851485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48C0-4295-AF19-DD25DBA7C36A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600" b="1" i="0" u="none" strike="noStrike" kern="1200" baseline="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Sheet1!$A$2:$A$24</c:f>
              <c:strCache>
                <c:ptCount val="23"/>
                <c:pt idx="0">
                  <c:v>02-07.03.21</c:v>
                </c:pt>
                <c:pt idx="1">
                  <c:v>08-14.03.21</c:v>
                </c:pt>
                <c:pt idx="2">
                  <c:v>15-21.03.21</c:v>
                </c:pt>
                <c:pt idx="3">
                  <c:v>22-28.03.21</c:v>
                </c:pt>
                <c:pt idx="4">
                  <c:v>29.03-04.04.21</c:v>
                </c:pt>
                <c:pt idx="5">
                  <c:v>05-11.04.21</c:v>
                </c:pt>
                <c:pt idx="6">
                  <c:v>12-18.04.21</c:v>
                </c:pt>
                <c:pt idx="7">
                  <c:v>19-25.04.21</c:v>
                </c:pt>
                <c:pt idx="8">
                  <c:v>26.04-02.05.21</c:v>
                </c:pt>
                <c:pt idx="9">
                  <c:v>03-09.05.21</c:v>
                </c:pt>
                <c:pt idx="10">
                  <c:v>10-16.05.21</c:v>
                </c:pt>
                <c:pt idx="11">
                  <c:v>17-23.05.21</c:v>
                </c:pt>
                <c:pt idx="12">
                  <c:v>24-30.05.21</c:v>
                </c:pt>
                <c:pt idx="13">
                  <c:v>31.05-06.06</c:v>
                </c:pt>
                <c:pt idx="14">
                  <c:v>07-13.06.2021</c:v>
                </c:pt>
                <c:pt idx="15">
                  <c:v>14-20.06.2021</c:v>
                </c:pt>
                <c:pt idx="16">
                  <c:v>21-27.06.2021</c:v>
                </c:pt>
                <c:pt idx="17">
                  <c:v>28.06-04.07.2021</c:v>
                </c:pt>
                <c:pt idx="18">
                  <c:v>05-11.07.2021</c:v>
                </c:pt>
                <c:pt idx="19">
                  <c:v>12-18.07.2021</c:v>
                </c:pt>
                <c:pt idx="20">
                  <c:v>19-25.07.2021</c:v>
                </c:pt>
                <c:pt idx="21">
                  <c:v>26.07-01.08.2021</c:v>
                </c:pt>
                <c:pt idx="22">
                  <c:v>02-08.08.2021</c:v>
                </c:pt>
              </c:strCache>
            </c:strRef>
          </c:cat>
          <c:val>
            <c:numRef>
              <c:f>Sheet1!$B$2:$B$24</c:f>
              <c:numCache>
                <c:formatCode>General</c:formatCode>
                <c:ptCount val="23"/>
                <c:pt idx="0">
                  <c:v>5390</c:v>
                </c:pt>
                <c:pt idx="1">
                  <c:v>7413</c:v>
                </c:pt>
                <c:pt idx="2">
                  <c:v>7621</c:v>
                </c:pt>
                <c:pt idx="3">
                  <c:v>15871</c:v>
                </c:pt>
                <c:pt idx="4">
                  <c:v>11049</c:v>
                </c:pt>
                <c:pt idx="5">
                  <c:v>17030</c:v>
                </c:pt>
                <c:pt idx="6">
                  <c:v>19977</c:v>
                </c:pt>
                <c:pt idx="7">
                  <c:v>25184</c:v>
                </c:pt>
                <c:pt idx="8">
                  <c:v>20791</c:v>
                </c:pt>
                <c:pt idx="9">
                  <c:v>33214</c:v>
                </c:pt>
                <c:pt idx="10">
                  <c:v>39938</c:v>
                </c:pt>
                <c:pt idx="11">
                  <c:v>56874</c:v>
                </c:pt>
                <c:pt idx="12" formatCode="0">
                  <c:v>75713</c:v>
                </c:pt>
                <c:pt idx="13">
                  <c:v>26509</c:v>
                </c:pt>
                <c:pt idx="14">
                  <c:v>19905</c:v>
                </c:pt>
                <c:pt idx="15">
                  <c:v>15026</c:v>
                </c:pt>
                <c:pt idx="16">
                  <c:v>33145</c:v>
                </c:pt>
                <c:pt idx="17">
                  <c:v>29410</c:v>
                </c:pt>
                <c:pt idx="18">
                  <c:v>27014</c:v>
                </c:pt>
                <c:pt idx="19">
                  <c:v>16249</c:v>
                </c:pt>
                <c:pt idx="20">
                  <c:v>48940</c:v>
                </c:pt>
                <c:pt idx="21">
                  <c:v>57475</c:v>
                </c:pt>
                <c:pt idx="22">
                  <c:v>32093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48C0-4295-AF19-DD25DBA7C36A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Doza II</c:v>
                </c:pt>
              </c:strCache>
            </c:strRef>
          </c:tx>
          <c:spPr>
            <a:solidFill>
              <a:schemeClr val="accent2"/>
            </a:solidFill>
            <a:ln w="19050">
              <a:solidFill>
                <a:schemeClr val="lt1"/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600" b="1" i="0" u="none" strike="noStrike" kern="1200" baseline="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Sheet1!$A$2:$A$24</c:f>
              <c:strCache>
                <c:ptCount val="23"/>
                <c:pt idx="0">
                  <c:v>02-07.03.21</c:v>
                </c:pt>
                <c:pt idx="1">
                  <c:v>08-14.03.21</c:v>
                </c:pt>
                <c:pt idx="2">
                  <c:v>15-21.03.21</c:v>
                </c:pt>
                <c:pt idx="3">
                  <c:v>22-28.03.21</c:v>
                </c:pt>
                <c:pt idx="4">
                  <c:v>29.03-04.04.21</c:v>
                </c:pt>
                <c:pt idx="5">
                  <c:v>05-11.04.21</c:v>
                </c:pt>
                <c:pt idx="6">
                  <c:v>12-18.04.21</c:v>
                </c:pt>
                <c:pt idx="7">
                  <c:v>19-25.04.21</c:v>
                </c:pt>
                <c:pt idx="8">
                  <c:v>26.04-02.05.21</c:v>
                </c:pt>
                <c:pt idx="9">
                  <c:v>03-09.05.21</c:v>
                </c:pt>
                <c:pt idx="10">
                  <c:v>10-16.05.21</c:v>
                </c:pt>
                <c:pt idx="11">
                  <c:v>17-23.05.21</c:v>
                </c:pt>
                <c:pt idx="12">
                  <c:v>24-30.05.21</c:v>
                </c:pt>
                <c:pt idx="13">
                  <c:v>31.05-06.06</c:v>
                </c:pt>
                <c:pt idx="14">
                  <c:v>07-13.06.2021</c:v>
                </c:pt>
                <c:pt idx="15">
                  <c:v>14-20.06.2021</c:v>
                </c:pt>
                <c:pt idx="16">
                  <c:v>21-27.06.2021</c:v>
                </c:pt>
                <c:pt idx="17">
                  <c:v>28.06-04.07.2021</c:v>
                </c:pt>
                <c:pt idx="18">
                  <c:v>05-11.07.2021</c:v>
                </c:pt>
                <c:pt idx="19">
                  <c:v>12-18.07.2021</c:v>
                </c:pt>
                <c:pt idx="20">
                  <c:v>19-25.07.2021</c:v>
                </c:pt>
                <c:pt idx="21">
                  <c:v>26.07-01.08.2021</c:v>
                </c:pt>
                <c:pt idx="22">
                  <c:v>02-08.08.2021</c:v>
                </c:pt>
              </c:strCache>
            </c:strRef>
          </c:cat>
          <c:val>
            <c:numRef>
              <c:f>Sheet1!$C$2:$C$24</c:f>
              <c:numCache>
                <c:formatCode>General</c:formatCode>
                <c:ptCount val="23"/>
                <c:pt idx="6">
                  <c:v>9584</c:v>
                </c:pt>
                <c:pt idx="7">
                  <c:v>1606</c:v>
                </c:pt>
                <c:pt idx="8">
                  <c:v>5602</c:v>
                </c:pt>
                <c:pt idx="9">
                  <c:v>6312</c:v>
                </c:pt>
                <c:pt idx="10">
                  <c:v>8365</c:v>
                </c:pt>
                <c:pt idx="11">
                  <c:v>7238</c:v>
                </c:pt>
                <c:pt idx="12">
                  <c:v>35223</c:v>
                </c:pt>
                <c:pt idx="13">
                  <c:v>34715</c:v>
                </c:pt>
                <c:pt idx="14">
                  <c:v>38932</c:v>
                </c:pt>
                <c:pt idx="15">
                  <c:v>76826</c:v>
                </c:pt>
                <c:pt idx="16">
                  <c:v>33660</c:v>
                </c:pt>
                <c:pt idx="17">
                  <c:v>21599</c:v>
                </c:pt>
                <c:pt idx="18">
                  <c:v>30375</c:v>
                </c:pt>
                <c:pt idx="19">
                  <c:v>51066</c:v>
                </c:pt>
                <c:pt idx="20">
                  <c:v>45037</c:v>
                </c:pt>
                <c:pt idx="21">
                  <c:v>27838</c:v>
                </c:pt>
                <c:pt idx="22">
                  <c:v>17210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48C0-4295-AF19-DD25DBA7C36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380023464"/>
        <c:axId val="380032976"/>
      </c:barChart>
      <c:catAx>
        <c:axId val="38002346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1" i="0" u="none" strike="noStrike" kern="120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  <c:crossAx val="380032976"/>
        <c:crosses val="autoZero"/>
        <c:auto val="1"/>
        <c:lblAlgn val="ctr"/>
        <c:lblOffset val="100"/>
        <c:noMultiLvlLbl val="0"/>
      </c:catAx>
      <c:valAx>
        <c:axId val="380032976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1" i="0" u="none" strike="noStrike" kern="120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  <c:crossAx val="38002346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29142505430110532"/>
          <c:y val="3.6802821522309716E-2"/>
          <c:w val="0.46753918072730416"/>
          <c:h val="6.3197178477690283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1" i="0" u="none" strike="noStrike" kern="1200" baseline="0">
              <a:solidFill>
                <a:schemeClr val="tx1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ru-RU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600" b="1">
          <a:solidFill>
            <a:schemeClr val="tx1"/>
          </a:solidFill>
          <a:latin typeface="Times New Roman" panose="02020603050405020304" pitchFamily="18" charset="0"/>
          <a:cs typeface="Times New Roman" panose="02020603050405020304" pitchFamily="18" charset="0"/>
        </a:defRPr>
      </a:pPr>
      <a:endParaRPr lang="ru-RU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o-RO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 w="25400">
          <a:noFill/>
        </a:ln>
        <a:effectLst/>
        <a:sp3d/>
      </c:spPr>
    </c:sideWall>
    <c:backWall>
      <c:thickness val="0"/>
      <c:spPr>
        <a:noFill/>
        <a:ln w="25400">
          <a:noFill/>
        </a:ln>
        <a:effectLst/>
        <a:sp3d/>
      </c:spPr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AV!$G$1</c:f>
              <c:strCache>
                <c:ptCount val="1"/>
                <c:pt idx="0">
                  <c:v>AV I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  <a:sp3d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AV!$A$2:$A$37</c:f>
              <c:strCache>
                <c:ptCount val="36"/>
                <c:pt idx="0">
                  <c:v>Chișinău</c:v>
                </c:pt>
                <c:pt idx="1">
                  <c:v>Soroca</c:v>
                </c:pt>
                <c:pt idx="2">
                  <c:v>Orhei</c:v>
                </c:pt>
                <c:pt idx="3">
                  <c:v>Dubăsari</c:v>
                </c:pt>
                <c:pt idx="4">
                  <c:v>Cimislia</c:v>
                </c:pt>
                <c:pt idx="5">
                  <c:v>Strășeni</c:v>
                </c:pt>
                <c:pt idx="6">
                  <c:v>Călărași</c:v>
                </c:pt>
                <c:pt idx="7">
                  <c:v>Ialoveni</c:v>
                </c:pt>
                <c:pt idx="8">
                  <c:v>Șoldănești</c:v>
                </c:pt>
                <c:pt idx="9">
                  <c:v>Florești</c:v>
                </c:pt>
                <c:pt idx="10">
                  <c:v>Rîșcani</c:v>
                </c:pt>
                <c:pt idx="11">
                  <c:v>Rezina</c:v>
                </c:pt>
                <c:pt idx="12">
                  <c:v>Bălți</c:v>
                </c:pt>
                <c:pt idx="13">
                  <c:v>Edineț</c:v>
                </c:pt>
                <c:pt idx="14">
                  <c:v>Donduseni</c:v>
                </c:pt>
                <c:pt idx="15">
                  <c:v>Criuleni</c:v>
                </c:pt>
                <c:pt idx="16">
                  <c:v>Ocnița</c:v>
                </c:pt>
                <c:pt idx="17">
                  <c:v>TDS Nistrului</c:v>
                </c:pt>
                <c:pt idx="18">
                  <c:v>ȘtefanVodă</c:v>
                </c:pt>
                <c:pt idx="19">
                  <c:v>Basarabeasca</c:v>
                </c:pt>
                <c:pt idx="20">
                  <c:v>AneniiNoi</c:v>
                </c:pt>
                <c:pt idx="21">
                  <c:v>Ungheni</c:v>
                </c:pt>
                <c:pt idx="22">
                  <c:v>Cahul</c:v>
                </c:pt>
                <c:pt idx="23">
                  <c:v>Hincesti</c:v>
                </c:pt>
                <c:pt idx="24">
                  <c:v>Căușeni</c:v>
                </c:pt>
                <c:pt idx="25">
                  <c:v>Telenesti</c:v>
                </c:pt>
                <c:pt idx="26">
                  <c:v>Briceni</c:v>
                </c:pt>
                <c:pt idx="27">
                  <c:v>Drochia</c:v>
                </c:pt>
                <c:pt idx="28">
                  <c:v>Nisporeni</c:v>
                </c:pt>
                <c:pt idx="29">
                  <c:v>Cantemir</c:v>
                </c:pt>
                <c:pt idx="30">
                  <c:v>Leova</c:v>
                </c:pt>
                <c:pt idx="31">
                  <c:v>Falesti</c:v>
                </c:pt>
                <c:pt idx="32">
                  <c:v>Glodeni</c:v>
                </c:pt>
                <c:pt idx="33">
                  <c:v>Singerei</c:v>
                </c:pt>
                <c:pt idx="34">
                  <c:v>Taraclia</c:v>
                </c:pt>
                <c:pt idx="35">
                  <c:v>UTA Găgăuzia</c:v>
                </c:pt>
              </c:strCache>
            </c:strRef>
          </c:cat>
          <c:val>
            <c:numRef>
              <c:f>AV!$G$2:$G$37</c:f>
              <c:numCache>
                <c:formatCode>0.0</c:formatCode>
                <c:ptCount val="36"/>
                <c:pt idx="0">
                  <c:v>28.457265447259957</c:v>
                </c:pt>
                <c:pt idx="1">
                  <c:v>20.97841763675698</c:v>
                </c:pt>
                <c:pt idx="2">
                  <c:v>20.641957793935095</c:v>
                </c:pt>
                <c:pt idx="3">
                  <c:v>20.559598237163062</c:v>
                </c:pt>
                <c:pt idx="4">
                  <c:v>18.876650642000854</c:v>
                </c:pt>
                <c:pt idx="5">
                  <c:v>18.422739643181131</c:v>
                </c:pt>
                <c:pt idx="6">
                  <c:v>17.915870871570316</c:v>
                </c:pt>
                <c:pt idx="7">
                  <c:v>17.750177126049337</c:v>
                </c:pt>
                <c:pt idx="8">
                  <c:v>17.706774079416487</c:v>
                </c:pt>
                <c:pt idx="9">
                  <c:v>17.621669696692258</c:v>
                </c:pt>
                <c:pt idx="10">
                  <c:v>17.505825144362273</c:v>
                </c:pt>
                <c:pt idx="11">
                  <c:v>17.431624535140987</c:v>
                </c:pt>
                <c:pt idx="12">
                  <c:v>17.252115521633467</c:v>
                </c:pt>
                <c:pt idx="13">
                  <c:v>17.20135283720024</c:v>
                </c:pt>
                <c:pt idx="14">
                  <c:v>16.890321217244296</c:v>
                </c:pt>
                <c:pt idx="15">
                  <c:v>16.769052202468576</c:v>
                </c:pt>
                <c:pt idx="16">
                  <c:v>16.733790195044808</c:v>
                </c:pt>
                <c:pt idx="17">
                  <c:v>16.642019871773673</c:v>
                </c:pt>
                <c:pt idx="18">
                  <c:v>15.406302358551361</c:v>
                </c:pt>
                <c:pt idx="19">
                  <c:v>15.38327828958804</c:v>
                </c:pt>
                <c:pt idx="20">
                  <c:v>15.284318193326243</c:v>
                </c:pt>
                <c:pt idx="21">
                  <c:v>15.007322092931211</c:v>
                </c:pt>
                <c:pt idx="22">
                  <c:v>14.962401731799021</c:v>
                </c:pt>
                <c:pt idx="23">
                  <c:v>14.787443151160101</c:v>
                </c:pt>
                <c:pt idx="24">
                  <c:v>14.76381104883907</c:v>
                </c:pt>
                <c:pt idx="25">
                  <c:v>14.642483318068821</c:v>
                </c:pt>
                <c:pt idx="26">
                  <c:v>14.266946550714705</c:v>
                </c:pt>
                <c:pt idx="27">
                  <c:v>14.24042556049595</c:v>
                </c:pt>
                <c:pt idx="28">
                  <c:v>14.093012755389999</c:v>
                </c:pt>
                <c:pt idx="29">
                  <c:v>13.823275448527294</c:v>
                </c:pt>
                <c:pt idx="30">
                  <c:v>13.281284953693348</c:v>
                </c:pt>
                <c:pt idx="31">
                  <c:v>13.238263180761074</c:v>
                </c:pt>
                <c:pt idx="32">
                  <c:v>13.166101430631894</c:v>
                </c:pt>
                <c:pt idx="33">
                  <c:v>12.988949307139098</c:v>
                </c:pt>
                <c:pt idx="34">
                  <c:v>12.846320636025377</c:v>
                </c:pt>
                <c:pt idx="35">
                  <c:v>10.347493217378377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8BC-4479-A726-51A3DA91979F}"/>
            </c:ext>
          </c:extLst>
        </c:ser>
        <c:ser>
          <c:idx val="1"/>
          <c:order val="1"/>
          <c:tx>
            <c:strRef>
              <c:f>AV!$H$1</c:f>
              <c:strCache>
                <c:ptCount val="1"/>
                <c:pt idx="0">
                  <c:v>AV completă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  <a:sp3d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tx1"/>
                    </a:solidFill>
                    <a:highlight>
                      <a:srgbClr val="FFFF00"/>
                    </a:highlight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AV!$A$2:$A$37</c:f>
              <c:strCache>
                <c:ptCount val="36"/>
                <c:pt idx="0">
                  <c:v>Chișinău</c:v>
                </c:pt>
                <c:pt idx="1">
                  <c:v>Soroca</c:v>
                </c:pt>
                <c:pt idx="2">
                  <c:v>Orhei</c:v>
                </c:pt>
                <c:pt idx="3">
                  <c:v>Dubăsari</c:v>
                </c:pt>
                <c:pt idx="4">
                  <c:v>Cimislia</c:v>
                </c:pt>
                <c:pt idx="5">
                  <c:v>Strășeni</c:v>
                </c:pt>
                <c:pt idx="6">
                  <c:v>Călărași</c:v>
                </c:pt>
                <c:pt idx="7">
                  <c:v>Ialoveni</c:v>
                </c:pt>
                <c:pt idx="8">
                  <c:v>Șoldănești</c:v>
                </c:pt>
                <c:pt idx="9">
                  <c:v>Florești</c:v>
                </c:pt>
                <c:pt idx="10">
                  <c:v>Rîșcani</c:v>
                </c:pt>
                <c:pt idx="11">
                  <c:v>Rezina</c:v>
                </c:pt>
                <c:pt idx="12">
                  <c:v>Bălți</c:v>
                </c:pt>
                <c:pt idx="13">
                  <c:v>Edineț</c:v>
                </c:pt>
                <c:pt idx="14">
                  <c:v>Donduseni</c:v>
                </c:pt>
                <c:pt idx="15">
                  <c:v>Criuleni</c:v>
                </c:pt>
                <c:pt idx="16">
                  <c:v>Ocnița</c:v>
                </c:pt>
                <c:pt idx="17">
                  <c:v>TDS Nistrului</c:v>
                </c:pt>
                <c:pt idx="18">
                  <c:v>ȘtefanVodă</c:v>
                </c:pt>
                <c:pt idx="19">
                  <c:v>Basarabeasca</c:v>
                </c:pt>
                <c:pt idx="20">
                  <c:v>AneniiNoi</c:v>
                </c:pt>
                <c:pt idx="21">
                  <c:v>Ungheni</c:v>
                </c:pt>
                <c:pt idx="22">
                  <c:v>Cahul</c:v>
                </c:pt>
                <c:pt idx="23">
                  <c:v>Hincesti</c:v>
                </c:pt>
                <c:pt idx="24">
                  <c:v>Căușeni</c:v>
                </c:pt>
                <c:pt idx="25">
                  <c:v>Telenesti</c:v>
                </c:pt>
                <c:pt idx="26">
                  <c:v>Briceni</c:v>
                </c:pt>
                <c:pt idx="27">
                  <c:v>Drochia</c:v>
                </c:pt>
                <c:pt idx="28">
                  <c:v>Nisporeni</c:v>
                </c:pt>
                <c:pt idx="29">
                  <c:v>Cantemir</c:v>
                </c:pt>
                <c:pt idx="30">
                  <c:v>Leova</c:v>
                </c:pt>
                <c:pt idx="31">
                  <c:v>Falesti</c:v>
                </c:pt>
                <c:pt idx="32">
                  <c:v>Glodeni</c:v>
                </c:pt>
                <c:pt idx="33">
                  <c:v>Singerei</c:v>
                </c:pt>
                <c:pt idx="34">
                  <c:v>Taraclia</c:v>
                </c:pt>
                <c:pt idx="35">
                  <c:v>UTA Găgăuzia</c:v>
                </c:pt>
              </c:strCache>
            </c:strRef>
          </c:cat>
          <c:val>
            <c:numRef>
              <c:f>AV!$H$2:$H$37</c:f>
              <c:numCache>
                <c:formatCode>0.0</c:formatCode>
                <c:ptCount val="36"/>
                <c:pt idx="0">
                  <c:v>23.462968215365489</c:v>
                </c:pt>
                <c:pt idx="1">
                  <c:v>16.664520449160399</c:v>
                </c:pt>
                <c:pt idx="2">
                  <c:v>16.252881716616422</c:v>
                </c:pt>
                <c:pt idx="3">
                  <c:v>17.665949233029281</c:v>
                </c:pt>
                <c:pt idx="4">
                  <c:v>15.168664678796731</c:v>
                </c:pt>
                <c:pt idx="5">
                  <c:v>15.872996673722406</c:v>
                </c:pt>
                <c:pt idx="6">
                  <c:v>14.692318442260213</c:v>
                </c:pt>
                <c:pt idx="7">
                  <c:v>14.887176074027952</c:v>
                </c:pt>
                <c:pt idx="8">
                  <c:v>13.912854149089624</c:v>
                </c:pt>
                <c:pt idx="9">
                  <c:v>14.024876728095531</c:v>
                </c:pt>
                <c:pt idx="10">
                  <c:v>14.449734913720324</c:v>
                </c:pt>
                <c:pt idx="11">
                  <c:v>14.910794143953302</c:v>
                </c:pt>
                <c:pt idx="12">
                  <c:v>13.911201772450882</c:v>
                </c:pt>
                <c:pt idx="13">
                  <c:v>13.613272279363667</c:v>
                </c:pt>
                <c:pt idx="14">
                  <c:v>13.192096365173288</c:v>
                </c:pt>
                <c:pt idx="15">
                  <c:v>13.894236213339372</c:v>
                </c:pt>
                <c:pt idx="16">
                  <c:v>13.473906167633103</c:v>
                </c:pt>
                <c:pt idx="17">
                  <c:v>14.884459290266799</c:v>
                </c:pt>
                <c:pt idx="18">
                  <c:v>12.545108905786828</c:v>
                </c:pt>
                <c:pt idx="19">
                  <c:v>12.723796280201634</c:v>
                </c:pt>
                <c:pt idx="20">
                  <c:v>12.563927287457593</c:v>
                </c:pt>
                <c:pt idx="21">
                  <c:v>12.407979102350986</c:v>
                </c:pt>
                <c:pt idx="22">
                  <c:v>11.981124909802135</c:v>
                </c:pt>
                <c:pt idx="23">
                  <c:v>12.644530948893856</c:v>
                </c:pt>
                <c:pt idx="24">
                  <c:v>13.00979244934409</c:v>
                </c:pt>
                <c:pt idx="25">
                  <c:v>11.680622792097344</c:v>
                </c:pt>
                <c:pt idx="26">
                  <c:v>10.964029187907867</c:v>
                </c:pt>
                <c:pt idx="27">
                  <c:v>11.231411952769232</c:v>
                </c:pt>
                <c:pt idx="28">
                  <c:v>10.623847687850398</c:v>
                </c:pt>
                <c:pt idx="29">
                  <c:v>11.706802264223352</c:v>
                </c:pt>
                <c:pt idx="30">
                  <c:v>11.379804035613619</c:v>
                </c:pt>
                <c:pt idx="31">
                  <c:v>10.741393851107874</c:v>
                </c:pt>
                <c:pt idx="32">
                  <c:v>11.581491443495889</c:v>
                </c:pt>
                <c:pt idx="33">
                  <c:v>11.355150725436641</c:v>
                </c:pt>
                <c:pt idx="34">
                  <c:v>9.5805337687715824</c:v>
                </c:pt>
                <c:pt idx="35">
                  <c:v>8.0952911881666481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58BC-4479-A726-51A3DA91979F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75"/>
        <c:shape val="box"/>
        <c:axId val="848898048"/>
        <c:axId val="848901328"/>
        <c:axId val="0"/>
      </c:bar3DChart>
      <c:catAx>
        <c:axId val="84889804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1" i="0" u="none" strike="noStrike" kern="120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  <c:crossAx val="848901328"/>
        <c:crosses val="autoZero"/>
        <c:auto val="1"/>
        <c:lblAlgn val="ctr"/>
        <c:lblOffset val="100"/>
        <c:noMultiLvlLbl val="0"/>
      </c:catAx>
      <c:valAx>
        <c:axId val="848901328"/>
        <c:scaling>
          <c:orientation val="minMax"/>
        </c:scaling>
        <c:delete val="0"/>
        <c:axPos val="l"/>
        <c:numFmt formatCode="0.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84889804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47886611776267696"/>
          <c:y val="8.2688800497875845E-2"/>
          <c:w val="0.25602961444887884"/>
          <c:h val="6.8450361230619372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3200" b="0" i="0" u="none" strike="noStrike" kern="1200" baseline="0">
              <a:solidFill>
                <a:schemeClr val="tx1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ru-RU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4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o-RO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7.7480136025030816E-2"/>
          <c:y val="5.0916072351818997E-2"/>
          <c:w val="0.88725162294555415"/>
          <c:h val="0.71230494734235739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'Evolutia saptaminala'!$C$1</c:f>
              <c:strCache>
                <c:ptCount val="1"/>
                <c:pt idx="0">
                  <c:v>Cazuri populatia generala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'Evolutia saptaminala'!$B$2:$B$32</c:f>
              <c:strCache>
                <c:ptCount val="31"/>
                <c:pt idx="0">
                  <c:v>1/4/2021 - 1/10/2021</c:v>
                </c:pt>
                <c:pt idx="1">
                  <c:v>1/11/2021 - 1/17/2021</c:v>
                </c:pt>
                <c:pt idx="2">
                  <c:v>1/18/2021 - 1/24/2021</c:v>
                </c:pt>
                <c:pt idx="3">
                  <c:v>1/25/2021 - 1/31/2021</c:v>
                </c:pt>
                <c:pt idx="4">
                  <c:v>2/1/2021 - 2/7/2021</c:v>
                </c:pt>
                <c:pt idx="5">
                  <c:v>2/8/2021 - 2/14/2021</c:v>
                </c:pt>
                <c:pt idx="6">
                  <c:v>2/15/2021 - 2/21/2021</c:v>
                </c:pt>
                <c:pt idx="7">
                  <c:v>2/22/2021 - 2/28/2021</c:v>
                </c:pt>
                <c:pt idx="8">
                  <c:v>3/1/2021 - 3/7/2021</c:v>
                </c:pt>
                <c:pt idx="9">
                  <c:v>3/8/2021 - 3/14/2021</c:v>
                </c:pt>
                <c:pt idx="10">
                  <c:v>3/15/2021 - 3/21/2021</c:v>
                </c:pt>
                <c:pt idx="11">
                  <c:v>3/22/2021 - 3/28/2021</c:v>
                </c:pt>
                <c:pt idx="12">
                  <c:v>3/29/2021 - 4/4/2021</c:v>
                </c:pt>
                <c:pt idx="13">
                  <c:v>4/5/2021 - 4/11/2021</c:v>
                </c:pt>
                <c:pt idx="14">
                  <c:v>4/12/2021 -4/18/2021</c:v>
                </c:pt>
                <c:pt idx="15">
                  <c:v>4/19/2021 -4/25/2021</c:v>
                </c:pt>
                <c:pt idx="16">
                  <c:v>4/26/2021 -5/02/2022</c:v>
                </c:pt>
                <c:pt idx="17">
                  <c:v>5/3/2021 - 5/9/2021</c:v>
                </c:pt>
                <c:pt idx="18">
                  <c:v>5/10/2021 - 5/16/2021</c:v>
                </c:pt>
                <c:pt idx="19">
                  <c:v>5/17/2021 - 5/23/2021</c:v>
                </c:pt>
                <c:pt idx="20">
                  <c:v>5/24/2021 - 5/30/2021</c:v>
                </c:pt>
                <c:pt idx="21">
                  <c:v>5/31/2021 - 6/06/2021</c:v>
                </c:pt>
                <c:pt idx="22">
                  <c:v>6/07/2021 - 6/13/2021</c:v>
                </c:pt>
                <c:pt idx="23">
                  <c:v>6/14/2021 - 6/20/2021</c:v>
                </c:pt>
                <c:pt idx="24">
                  <c:v>6/21/2021 - 6/27/2021</c:v>
                </c:pt>
                <c:pt idx="25">
                  <c:v>6/28/2021 - 7/4/2021</c:v>
                </c:pt>
                <c:pt idx="26">
                  <c:v>7/5/2021 - 7/11/2021</c:v>
                </c:pt>
                <c:pt idx="27">
                  <c:v>7/12/2021 - 7/18/2021</c:v>
                </c:pt>
                <c:pt idx="28">
                  <c:v>7/19/2021-7/25/2021</c:v>
                </c:pt>
                <c:pt idx="29">
                  <c:v>7/26/2021-8/01/2021</c:v>
                </c:pt>
                <c:pt idx="30">
                  <c:v>8/02/2021-8/08/2021</c:v>
                </c:pt>
              </c:strCache>
            </c:strRef>
          </c:cat>
          <c:val>
            <c:numRef>
              <c:f>'Evolutia saptaminala'!$C$2:$C$32</c:f>
              <c:numCache>
                <c:formatCode>General</c:formatCode>
                <c:ptCount val="31"/>
                <c:pt idx="0">
                  <c:v>3521</c:v>
                </c:pt>
                <c:pt idx="1">
                  <c:v>3467</c:v>
                </c:pt>
                <c:pt idx="2">
                  <c:v>3349</c:v>
                </c:pt>
                <c:pt idx="3">
                  <c:v>3605</c:v>
                </c:pt>
                <c:pt idx="4">
                  <c:v>4764</c:v>
                </c:pt>
                <c:pt idx="5">
                  <c:v>5608</c:v>
                </c:pt>
                <c:pt idx="6">
                  <c:v>6568</c:v>
                </c:pt>
                <c:pt idx="7">
                  <c:v>8700</c:v>
                </c:pt>
                <c:pt idx="8">
                  <c:v>9808</c:v>
                </c:pt>
                <c:pt idx="9">
                  <c:v>9212</c:v>
                </c:pt>
                <c:pt idx="10">
                  <c:v>10564</c:v>
                </c:pt>
                <c:pt idx="11">
                  <c:v>11484</c:v>
                </c:pt>
                <c:pt idx="12">
                  <c:v>8562</c:v>
                </c:pt>
                <c:pt idx="13">
                  <c:v>6149</c:v>
                </c:pt>
                <c:pt idx="14">
                  <c:v>4706</c:v>
                </c:pt>
                <c:pt idx="15">
                  <c:v>3265</c:v>
                </c:pt>
                <c:pt idx="16">
                  <c:v>2211</c:v>
                </c:pt>
                <c:pt idx="17">
                  <c:v>1428</c:v>
                </c:pt>
                <c:pt idx="18">
                  <c:v>1110</c:v>
                </c:pt>
                <c:pt idx="19">
                  <c:v>848</c:v>
                </c:pt>
                <c:pt idx="20">
                  <c:v>471</c:v>
                </c:pt>
                <c:pt idx="21">
                  <c:v>323</c:v>
                </c:pt>
                <c:pt idx="22">
                  <c:v>345</c:v>
                </c:pt>
                <c:pt idx="23">
                  <c:v>348</c:v>
                </c:pt>
                <c:pt idx="24">
                  <c:v>419</c:v>
                </c:pt>
                <c:pt idx="25">
                  <c:v>411</c:v>
                </c:pt>
                <c:pt idx="26">
                  <c:v>497</c:v>
                </c:pt>
                <c:pt idx="27">
                  <c:v>489</c:v>
                </c:pt>
                <c:pt idx="28">
                  <c:v>679</c:v>
                </c:pt>
                <c:pt idx="29">
                  <c:v>857</c:v>
                </c:pt>
                <c:pt idx="30">
                  <c:v>1081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F38-4EE4-9548-AAC3AF8E7225}"/>
            </c:ext>
          </c:extLst>
        </c:ser>
        <c:ser>
          <c:idx val="1"/>
          <c:order val="1"/>
          <c:tx>
            <c:strRef>
              <c:f>'Evolutia saptaminala'!$D$1</c:f>
              <c:strCache>
                <c:ptCount val="1"/>
                <c:pt idx="0">
                  <c:v>Cazuri LM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5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'Evolutia saptaminala'!$B$2:$B$32</c:f>
              <c:strCache>
                <c:ptCount val="31"/>
                <c:pt idx="0">
                  <c:v>1/4/2021 - 1/10/2021</c:v>
                </c:pt>
                <c:pt idx="1">
                  <c:v>1/11/2021 - 1/17/2021</c:v>
                </c:pt>
                <c:pt idx="2">
                  <c:v>1/18/2021 - 1/24/2021</c:v>
                </c:pt>
                <c:pt idx="3">
                  <c:v>1/25/2021 - 1/31/2021</c:v>
                </c:pt>
                <c:pt idx="4">
                  <c:v>2/1/2021 - 2/7/2021</c:v>
                </c:pt>
                <c:pt idx="5">
                  <c:v>2/8/2021 - 2/14/2021</c:v>
                </c:pt>
                <c:pt idx="6">
                  <c:v>2/15/2021 - 2/21/2021</c:v>
                </c:pt>
                <c:pt idx="7">
                  <c:v>2/22/2021 - 2/28/2021</c:v>
                </c:pt>
                <c:pt idx="8">
                  <c:v>3/1/2021 - 3/7/2021</c:v>
                </c:pt>
                <c:pt idx="9">
                  <c:v>3/8/2021 - 3/14/2021</c:v>
                </c:pt>
                <c:pt idx="10">
                  <c:v>3/15/2021 - 3/21/2021</c:v>
                </c:pt>
                <c:pt idx="11">
                  <c:v>3/22/2021 - 3/28/2021</c:v>
                </c:pt>
                <c:pt idx="12">
                  <c:v>3/29/2021 - 4/4/2021</c:v>
                </c:pt>
                <c:pt idx="13">
                  <c:v>4/5/2021 - 4/11/2021</c:v>
                </c:pt>
                <c:pt idx="14">
                  <c:v>4/12/2021 -4/18/2021</c:v>
                </c:pt>
                <c:pt idx="15">
                  <c:v>4/19/2021 -4/25/2021</c:v>
                </c:pt>
                <c:pt idx="16">
                  <c:v>4/26/2021 -5/02/2022</c:v>
                </c:pt>
                <c:pt idx="17">
                  <c:v>5/3/2021 - 5/9/2021</c:v>
                </c:pt>
                <c:pt idx="18">
                  <c:v>5/10/2021 - 5/16/2021</c:v>
                </c:pt>
                <c:pt idx="19">
                  <c:v>5/17/2021 - 5/23/2021</c:v>
                </c:pt>
                <c:pt idx="20">
                  <c:v>5/24/2021 - 5/30/2021</c:v>
                </c:pt>
                <c:pt idx="21">
                  <c:v>5/31/2021 - 6/06/2021</c:v>
                </c:pt>
                <c:pt idx="22">
                  <c:v>6/07/2021 - 6/13/2021</c:v>
                </c:pt>
                <c:pt idx="23">
                  <c:v>6/14/2021 - 6/20/2021</c:v>
                </c:pt>
                <c:pt idx="24">
                  <c:v>6/21/2021 - 6/27/2021</c:v>
                </c:pt>
                <c:pt idx="25">
                  <c:v>6/28/2021 - 7/4/2021</c:v>
                </c:pt>
                <c:pt idx="26">
                  <c:v>7/5/2021 - 7/11/2021</c:v>
                </c:pt>
                <c:pt idx="27">
                  <c:v>7/12/2021 - 7/18/2021</c:v>
                </c:pt>
                <c:pt idx="28">
                  <c:v>7/19/2021-7/25/2021</c:v>
                </c:pt>
                <c:pt idx="29">
                  <c:v>7/26/2021-8/01/2021</c:v>
                </c:pt>
                <c:pt idx="30">
                  <c:v>8/02/2021-8/08/2021</c:v>
                </c:pt>
              </c:strCache>
            </c:strRef>
          </c:cat>
          <c:val>
            <c:numRef>
              <c:f>'Evolutia saptaminala'!$D$2:$D$32</c:f>
              <c:numCache>
                <c:formatCode>General</c:formatCode>
                <c:ptCount val="31"/>
                <c:pt idx="0">
                  <c:v>276</c:v>
                </c:pt>
                <c:pt idx="1">
                  <c:v>243</c:v>
                </c:pt>
                <c:pt idx="2">
                  <c:v>251</c:v>
                </c:pt>
                <c:pt idx="3">
                  <c:v>295</c:v>
                </c:pt>
                <c:pt idx="4">
                  <c:v>396</c:v>
                </c:pt>
                <c:pt idx="5">
                  <c:v>461</c:v>
                </c:pt>
                <c:pt idx="6">
                  <c:v>452</c:v>
                </c:pt>
                <c:pt idx="7">
                  <c:v>563</c:v>
                </c:pt>
                <c:pt idx="8">
                  <c:v>607</c:v>
                </c:pt>
                <c:pt idx="9">
                  <c:v>600</c:v>
                </c:pt>
                <c:pt idx="10">
                  <c:v>556</c:v>
                </c:pt>
                <c:pt idx="11">
                  <c:v>396</c:v>
                </c:pt>
                <c:pt idx="12">
                  <c:v>275</c:v>
                </c:pt>
                <c:pt idx="13">
                  <c:v>171</c:v>
                </c:pt>
                <c:pt idx="14">
                  <c:v>97</c:v>
                </c:pt>
                <c:pt idx="15">
                  <c:v>80</c:v>
                </c:pt>
                <c:pt idx="16">
                  <c:v>43</c:v>
                </c:pt>
                <c:pt idx="17">
                  <c:v>19</c:v>
                </c:pt>
                <c:pt idx="18">
                  <c:v>14</c:v>
                </c:pt>
                <c:pt idx="19">
                  <c:v>11</c:v>
                </c:pt>
                <c:pt idx="20">
                  <c:v>4</c:v>
                </c:pt>
                <c:pt idx="21">
                  <c:v>4</c:v>
                </c:pt>
                <c:pt idx="22">
                  <c:v>1</c:v>
                </c:pt>
                <c:pt idx="23">
                  <c:v>4</c:v>
                </c:pt>
                <c:pt idx="24">
                  <c:v>5</c:v>
                </c:pt>
                <c:pt idx="25">
                  <c:v>7</c:v>
                </c:pt>
                <c:pt idx="26">
                  <c:v>10</c:v>
                </c:pt>
                <c:pt idx="27">
                  <c:v>8</c:v>
                </c:pt>
                <c:pt idx="28">
                  <c:v>9</c:v>
                </c:pt>
                <c:pt idx="29">
                  <c:v>17</c:v>
                </c:pt>
                <c:pt idx="30">
                  <c:v>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8F38-4EE4-9548-AAC3AF8E722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348154920"/>
        <c:axId val="348159184"/>
      </c:barChart>
      <c:lineChart>
        <c:grouping val="standard"/>
        <c:varyColors val="0"/>
        <c:ser>
          <c:idx val="2"/>
          <c:order val="2"/>
          <c:tx>
            <c:strRef>
              <c:f>'Evolutia saptaminala'!$E$1</c:f>
              <c:strCache>
                <c:ptCount val="1"/>
                <c:pt idx="0">
                  <c:v>% LM din total</c:v>
                </c:pt>
              </c:strCache>
            </c:strRef>
          </c:tx>
          <c:spPr>
            <a:ln w="28575" cap="rnd">
              <a:solidFill>
                <a:schemeClr val="accent3"/>
              </a:solidFill>
              <a:round/>
            </a:ln>
            <a:effectLst/>
          </c:spPr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5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'Evolutia saptaminala'!$B$2:$B$32</c:f>
              <c:strCache>
                <c:ptCount val="31"/>
                <c:pt idx="0">
                  <c:v>1/4/2021 - 1/10/2021</c:v>
                </c:pt>
                <c:pt idx="1">
                  <c:v>1/11/2021 - 1/17/2021</c:v>
                </c:pt>
                <c:pt idx="2">
                  <c:v>1/18/2021 - 1/24/2021</c:v>
                </c:pt>
                <c:pt idx="3">
                  <c:v>1/25/2021 - 1/31/2021</c:v>
                </c:pt>
                <c:pt idx="4">
                  <c:v>2/1/2021 - 2/7/2021</c:v>
                </c:pt>
                <c:pt idx="5">
                  <c:v>2/8/2021 - 2/14/2021</c:v>
                </c:pt>
                <c:pt idx="6">
                  <c:v>2/15/2021 - 2/21/2021</c:v>
                </c:pt>
                <c:pt idx="7">
                  <c:v>2/22/2021 - 2/28/2021</c:v>
                </c:pt>
                <c:pt idx="8">
                  <c:v>3/1/2021 - 3/7/2021</c:v>
                </c:pt>
                <c:pt idx="9">
                  <c:v>3/8/2021 - 3/14/2021</c:v>
                </c:pt>
                <c:pt idx="10">
                  <c:v>3/15/2021 - 3/21/2021</c:v>
                </c:pt>
                <c:pt idx="11">
                  <c:v>3/22/2021 - 3/28/2021</c:v>
                </c:pt>
                <c:pt idx="12">
                  <c:v>3/29/2021 - 4/4/2021</c:v>
                </c:pt>
                <c:pt idx="13">
                  <c:v>4/5/2021 - 4/11/2021</c:v>
                </c:pt>
                <c:pt idx="14">
                  <c:v>4/12/2021 -4/18/2021</c:v>
                </c:pt>
                <c:pt idx="15">
                  <c:v>4/19/2021 -4/25/2021</c:v>
                </c:pt>
                <c:pt idx="16">
                  <c:v>4/26/2021 -5/02/2022</c:v>
                </c:pt>
                <c:pt idx="17">
                  <c:v>5/3/2021 - 5/9/2021</c:v>
                </c:pt>
                <c:pt idx="18">
                  <c:v>5/10/2021 - 5/16/2021</c:v>
                </c:pt>
                <c:pt idx="19">
                  <c:v>5/17/2021 - 5/23/2021</c:v>
                </c:pt>
                <c:pt idx="20">
                  <c:v>5/24/2021 - 5/30/2021</c:v>
                </c:pt>
                <c:pt idx="21">
                  <c:v>5/31/2021 - 6/06/2021</c:v>
                </c:pt>
                <c:pt idx="22">
                  <c:v>6/07/2021 - 6/13/2021</c:v>
                </c:pt>
                <c:pt idx="23">
                  <c:v>6/14/2021 - 6/20/2021</c:v>
                </c:pt>
                <c:pt idx="24">
                  <c:v>6/21/2021 - 6/27/2021</c:v>
                </c:pt>
                <c:pt idx="25">
                  <c:v>6/28/2021 - 7/4/2021</c:v>
                </c:pt>
                <c:pt idx="26">
                  <c:v>7/5/2021 - 7/11/2021</c:v>
                </c:pt>
                <c:pt idx="27">
                  <c:v>7/12/2021 - 7/18/2021</c:v>
                </c:pt>
                <c:pt idx="28">
                  <c:v>7/19/2021-7/25/2021</c:v>
                </c:pt>
                <c:pt idx="29">
                  <c:v>7/26/2021-8/01/2021</c:v>
                </c:pt>
                <c:pt idx="30">
                  <c:v>8/02/2021-8/08/2021</c:v>
                </c:pt>
              </c:strCache>
            </c:strRef>
          </c:cat>
          <c:val>
            <c:numRef>
              <c:f>'Evolutia saptaminala'!$E$2:$E$32</c:f>
              <c:numCache>
                <c:formatCode>0.0</c:formatCode>
                <c:ptCount val="31"/>
                <c:pt idx="0">
                  <c:v>7.8386821925589327</c:v>
                </c:pt>
                <c:pt idx="1">
                  <c:v>7.0089414479376986</c:v>
                </c:pt>
                <c:pt idx="2">
                  <c:v>7.494774559570021</c:v>
                </c:pt>
                <c:pt idx="3">
                  <c:v>8.1830790568654646</c:v>
                </c:pt>
                <c:pt idx="4">
                  <c:v>8.3123425692695214</c:v>
                </c:pt>
                <c:pt idx="5">
                  <c:v>8.2203994293865907</c:v>
                </c:pt>
                <c:pt idx="6">
                  <c:v>6.8818514007308167</c:v>
                </c:pt>
                <c:pt idx="7">
                  <c:v>6.4712643678160919</c:v>
                </c:pt>
                <c:pt idx="8">
                  <c:v>6.1888254486133771</c:v>
                </c:pt>
                <c:pt idx="9">
                  <c:v>6.5132435953104642</c:v>
                </c:pt>
                <c:pt idx="10">
                  <c:v>5.2631578947368416</c:v>
                </c:pt>
                <c:pt idx="11">
                  <c:v>3.4482758620689653</c:v>
                </c:pt>
                <c:pt idx="12">
                  <c:v>3.2118663863583272</c:v>
                </c:pt>
                <c:pt idx="13">
                  <c:v>2.7809399902423158</c:v>
                </c:pt>
                <c:pt idx="14">
                  <c:v>2.0611984700382493</c:v>
                </c:pt>
                <c:pt idx="15">
                  <c:v>2.4502297090352223</c:v>
                </c:pt>
                <c:pt idx="16">
                  <c:v>1.9448213478064227</c:v>
                </c:pt>
                <c:pt idx="17">
                  <c:v>1.330532212885154</c:v>
                </c:pt>
                <c:pt idx="18">
                  <c:v>1.2612612612612613</c:v>
                </c:pt>
                <c:pt idx="19">
                  <c:v>1.2971698113207548</c:v>
                </c:pt>
                <c:pt idx="20">
                  <c:v>0.84925690021231426</c:v>
                </c:pt>
                <c:pt idx="21">
                  <c:v>1.2383900928792571</c:v>
                </c:pt>
                <c:pt idx="22">
                  <c:v>0.28985507246376813</c:v>
                </c:pt>
                <c:pt idx="23">
                  <c:v>1.1494252873563218</c:v>
                </c:pt>
                <c:pt idx="24">
                  <c:v>1.1933174224343674</c:v>
                </c:pt>
                <c:pt idx="25">
                  <c:v>1.7031630170316301</c:v>
                </c:pt>
                <c:pt idx="26">
                  <c:v>2.0120724346076457</c:v>
                </c:pt>
                <c:pt idx="27">
                  <c:v>1.6359918200409</c:v>
                </c:pt>
                <c:pt idx="28">
                  <c:v>1.3254786450662739</c:v>
                </c:pt>
                <c:pt idx="29">
                  <c:v>1.9836639439906651</c:v>
                </c:pt>
                <c:pt idx="30">
                  <c:v>0.27752081406105455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8F38-4EE4-9548-AAC3AF8E722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641635056"/>
        <c:axId val="641627840"/>
      </c:lineChart>
      <c:catAx>
        <c:axId val="34815492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  <c:crossAx val="348159184"/>
        <c:crosses val="autoZero"/>
        <c:auto val="1"/>
        <c:lblAlgn val="ctr"/>
        <c:lblOffset val="100"/>
        <c:noMultiLvlLbl val="0"/>
      </c:catAx>
      <c:valAx>
        <c:axId val="348159184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348154920"/>
        <c:crosses val="autoZero"/>
        <c:crossBetween val="between"/>
      </c:valAx>
      <c:valAx>
        <c:axId val="641627840"/>
        <c:scaling>
          <c:orientation val="minMax"/>
        </c:scaling>
        <c:delete val="0"/>
        <c:axPos val="r"/>
        <c:numFmt formatCode="0.0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641635056"/>
        <c:crosses val="max"/>
        <c:crossBetween val="between"/>
      </c:valAx>
      <c:catAx>
        <c:axId val="641635056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641627840"/>
        <c:crosses val="autoZero"/>
        <c:auto val="1"/>
        <c:lblAlgn val="ctr"/>
        <c:lblOffset val="100"/>
        <c:noMultiLvlLbl val="0"/>
      </c:cat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40501344027600383"/>
          <c:y val="8.7838323268789417E-2"/>
          <c:w val="0.55876738694061789"/>
          <c:h val="3.4368589385851134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stituent ante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Substituent dată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BDAA9D7-C44B-4AF3-B21B-07D9243798E7}" type="datetimeFigureOut">
              <a:rPr lang="ru-RU" smtClean="0"/>
              <a:t>09.08.2021</a:t>
            </a:fld>
            <a:endParaRPr lang="ru-RU"/>
          </a:p>
        </p:txBody>
      </p:sp>
      <p:sp>
        <p:nvSpPr>
          <p:cNvPr id="4" name="Substituent imagine diapozitiv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Substituent not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o-RO"/>
              <a:t>Faceţi clic pentru a edita Master stiluri text</a:t>
            </a:r>
          </a:p>
          <a:p>
            <a:pPr lvl="1"/>
            <a:r>
              <a:rPr lang="ro-RO"/>
              <a:t>al doilea nivel</a:t>
            </a:r>
          </a:p>
          <a:p>
            <a:pPr lvl="2"/>
            <a:r>
              <a:rPr lang="ro-RO"/>
              <a:t>al treilea nivel</a:t>
            </a:r>
          </a:p>
          <a:p>
            <a:pPr lvl="3"/>
            <a:r>
              <a:rPr lang="ro-RO"/>
              <a:t>al patrulea nivel</a:t>
            </a:r>
          </a:p>
          <a:p>
            <a:pPr lvl="4"/>
            <a:r>
              <a:rPr lang="ro-RO"/>
              <a:t>al cincilea nivel</a:t>
            </a:r>
            <a:endParaRPr lang="ru-RU"/>
          </a:p>
        </p:txBody>
      </p:sp>
      <p:sp>
        <p:nvSpPr>
          <p:cNvPr id="6" name="Substituent subsol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Substituent număr diapozitiv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59FC247-EF8C-4BAE-83F5-CCBD09C7333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298762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stituent imagine diapozitiv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ubstituent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Substituent număr diapozitiv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59FC247-EF8C-4BAE-83F5-CCBD09C73333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5484037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stituent imagine diapozitiv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ubstituent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Substituent număr diapozitiv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59FC247-EF8C-4BAE-83F5-CCBD09C73333}" type="slidenum">
              <a:rPr lang="ru-RU" smtClean="0"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0240158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8/9/2021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8/9/2021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8/9/2021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8/9/2021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sv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Relationship Id="rId4" Type="http://schemas.openxmlformats.org/officeDocument/2006/relationships/hyperlink" Target="http://ansp.md/" TargetMode="Externa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9144000" y="0"/>
            <a:ext cx="9144000" cy="10287000"/>
          </a:xfrm>
          <a:prstGeom prst="rect">
            <a:avLst/>
          </a:prstGeom>
          <a:solidFill>
            <a:srgbClr val="F3F3F3"/>
          </a:solidFill>
        </p:spPr>
      </p:sp>
      <p:pic>
        <p:nvPicPr>
          <p:cNvPr id="3" name="Picture 3"/>
          <p:cNvPicPr>
            <a:picLocks noChangeAspect="1"/>
          </p:cNvPicPr>
          <p:nvPr/>
        </p:nvPicPr>
        <p:blipFill>
          <a:blip r:embed="rId3"/>
          <a:srcRect r="1369"/>
          <a:stretch>
            <a:fillRect/>
          </a:stretch>
        </p:blipFill>
        <p:spPr>
          <a:xfrm>
            <a:off x="9144000" y="1916437"/>
            <a:ext cx="9144000" cy="6953243"/>
          </a:xfrm>
          <a:prstGeom prst="rect">
            <a:avLst/>
          </a:prstGeom>
        </p:spPr>
      </p:pic>
      <p:sp>
        <p:nvSpPr>
          <p:cNvPr id="4" name="TextBox 4"/>
          <p:cNvSpPr txBox="1"/>
          <p:nvPr/>
        </p:nvSpPr>
        <p:spPr>
          <a:xfrm>
            <a:off x="647815" y="2694550"/>
            <a:ext cx="7752511" cy="18383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7200"/>
              </a:lnSpc>
            </a:pPr>
            <a:r>
              <a:rPr lang="en-US" sz="6000" dirty="0" err="1">
                <a:solidFill>
                  <a:srgbClr val="24242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Procesul</a:t>
            </a:r>
            <a:r>
              <a:rPr lang="en-US" sz="6000" dirty="0">
                <a:solidFill>
                  <a:srgbClr val="24242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de </a:t>
            </a:r>
            <a:r>
              <a:rPr lang="en-US" sz="6000" dirty="0" err="1">
                <a:solidFill>
                  <a:srgbClr val="24242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vaccinare</a:t>
            </a:r>
            <a:r>
              <a:rPr lang="en-US" sz="6000" dirty="0">
                <a:solidFill>
                  <a:srgbClr val="24242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solidFill>
                  <a:srgbClr val="24242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împotriva</a:t>
            </a:r>
            <a:r>
              <a:rPr lang="en-US" sz="6000" dirty="0">
                <a:solidFill>
                  <a:srgbClr val="24242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COVID-19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625359" y="9334500"/>
            <a:ext cx="4997912" cy="83785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3359"/>
              </a:lnSpc>
            </a:pPr>
            <a:endParaRPr lang="en-US" sz="2399" dirty="0">
              <a:solidFill>
                <a:srgbClr val="000000"/>
              </a:solidFill>
              <a:latin typeface="DejaVu Serif"/>
            </a:endParaRPr>
          </a:p>
          <a:p>
            <a:pPr>
              <a:lnSpc>
                <a:spcPts val="3359"/>
              </a:lnSpc>
            </a:pPr>
            <a:r>
              <a:rPr lang="en-US" sz="2399" dirty="0">
                <a:solidFill>
                  <a:srgbClr val="000000"/>
                </a:solidFill>
                <a:latin typeface="DejaVu Serif"/>
              </a:rPr>
              <a:t>09.08.2021</a:t>
            </a:r>
          </a:p>
        </p:txBody>
      </p:sp>
      <p:sp>
        <p:nvSpPr>
          <p:cNvPr id="8" name="CasetăText 7">
            <a:extLst>
              <a:ext uri="{FF2B5EF4-FFF2-40B4-BE49-F238E27FC236}">
                <a16:creationId xmlns:a16="http://schemas.microsoft.com/office/drawing/2014/main" id="{84B5CCA2-B14C-4EDF-96F4-7030CFE90F81}"/>
              </a:ext>
            </a:extLst>
          </p:cNvPr>
          <p:cNvSpPr txBox="1"/>
          <p:nvPr/>
        </p:nvSpPr>
        <p:spPr>
          <a:xfrm>
            <a:off x="1295400" y="859475"/>
            <a:ext cx="9144000" cy="5283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ts val="336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-23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Vaccinarea</a:t>
            </a:r>
            <a:r>
              <a:rPr kumimoji="0" lang="en-US" sz="3600" b="1" i="0" u="none" strike="noStrike" kern="1200" cap="none" spc="-23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600" b="1" i="0" u="none" strike="noStrike" kern="1200" cap="none" spc="-23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salvează</a:t>
            </a:r>
            <a:r>
              <a:rPr kumimoji="0" lang="en-US" sz="3600" b="1" i="0" u="none" strike="noStrike" kern="1200" cap="none" spc="-23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600" b="1" i="0" u="none" strike="noStrike" kern="1200" cap="none" spc="-23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vieți</a:t>
            </a:r>
            <a:endParaRPr kumimoji="0" lang="en-US" sz="3600" b="1" i="0" u="none" strike="noStrike" kern="1200" cap="none" spc="-23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" name="Imagine 8">
            <a:extLst>
              <a:ext uri="{FF2B5EF4-FFF2-40B4-BE49-F238E27FC236}">
                <a16:creationId xmlns:a16="http://schemas.microsoft.com/office/drawing/2014/main" id="{AD1E6429-3BDA-4904-AEA9-83BEC4E44D4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3400" y="6972300"/>
            <a:ext cx="1005927" cy="1255885"/>
          </a:xfrm>
          <a:prstGeom prst="rect">
            <a:avLst/>
          </a:prstGeom>
        </p:spPr>
      </p:pic>
      <p:pic>
        <p:nvPicPr>
          <p:cNvPr id="10" name="Imagine 9">
            <a:extLst>
              <a:ext uri="{FF2B5EF4-FFF2-40B4-BE49-F238E27FC236}">
                <a16:creationId xmlns:a16="http://schemas.microsoft.com/office/drawing/2014/main" id="{F00AA5F2-B0D2-40F1-88B7-DD145EAB64E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618760" y="7258836"/>
            <a:ext cx="3042168" cy="682811"/>
          </a:xfrm>
          <a:prstGeom prst="rect">
            <a:avLst/>
          </a:prstGeom>
        </p:spPr>
      </p:pic>
      <p:pic>
        <p:nvPicPr>
          <p:cNvPr id="11" name="Imagine 10">
            <a:extLst>
              <a:ext uri="{FF2B5EF4-FFF2-40B4-BE49-F238E27FC236}">
                <a16:creationId xmlns:a16="http://schemas.microsoft.com/office/drawing/2014/main" id="{C112FB47-3D2E-4206-9A20-B1CFB5D119D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660928" y="7058055"/>
            <a:ext cx="1231499" cy="1335140"/>
          </a:xfrm>
          <a:prstGeom prst="rect">
            <a:avLst/>
          </a:prstGeom>
        </p:spPr>
      </p:pic>
      <p:pic>
        <p:nvPicPr>
          <p:cNvPr id="12" name="Imagine 11">
            <a:extLst>
              <a:ext uri="{FF2B5EF4-FFF2-40B4-BE49-F238E27FC236}">
                <a16:creationId xmlns:a16="http://schemas.microsoft.com/office/drawing/2014/main" id="{A494526D-6B85-4B3F-AF2B-968156E2AA27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923798" y="7258835"/>
            <a:ext cx="2962913" cy="682811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0" y="0"/>
            <a:ext cx="8035123" cy="10287000"/>
          </a:xfrm>
          <a:prstGeom prst="rect">
            <a:avLst/>
          </a:prstGeom>
          <a:solidFill>
            <a:srgbClr val="F3F3F3"/>
          </a:solidFill>
        </p:spPr>
      </p:sp>
      <p:pic>
        <p:nvPicPr>
          <p:cNvPr id="3" name="Picture 3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1262666" y="3111630"/>
            <a:ext cx="5509791" cy="5509791"/>
          </a:xfrm>
          <a:prstGeom prst="rect">
            <a:avLst/>
          </a:prstGeom>
        </p:spPr>
      </p:pic>
      <p:sp>
        <p:nvSpPr>
          <p:cNvPr id="4" name="TextBox 4"/>
          <p:cNvSpPr txBox="1"/>
          <p:nvPr/>
        </p:nvSpPr>
        <p:spPr>
          <a:xfrm>
            <a:off x="1028700" y="1028700"/>
            <a:ext cx="6438900" cy="153888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6000"/>
              </a:lnSpc>
            </a:pPr>
            <a:r>
              <a:rPr lang="en-US" sz="5000" dirty="0">
                <a:solidFill>
                  <a:srgbClr val="24242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CAZURI DE INFECȚIE  COVID-19</a:t>
            </a:r>
          </a:p>
        </p:txBody>
      </p:sp>
      <p:sp>
        <p:nvSpPr>
          <p:cNvPr id="5" name="TextBox 5"/>
          <p:cNvSpPr txBox="1"/>
          <p:nvPr/>
        </p:nvSpPr>
        <p:spPr>
          <a:xfrm>
            <a:off x="8686800" y="1756933"/>
            <a:ext cx="9144000" cy="183127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3640"/>
              </a:lnSpc>
            </a:pPr>
            <a:r>
              <a:rPr lang="en-US" sz="2800" b="1" spc="-26" dirty="0" err="1">
                <a:solidFill>
                  <a:srgbClr val="24242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Testați</a:t>
            </a:r>
            <a:r>
              <a:rPr lang="en-US" sz="2800" b="1" spc="-26" dirty="0">
                <a:solidFill>
                  <a:srgbClr val="24242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spc="-26" dirty="0" err="1">
                <a:solidFill>
                  <a:srgbClr val="24242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pozitiv</a:t>
            </a:r>
            <a:r>
              <a:rPr lang="en-US" sz="2800" b="1" spc="-26" dirty="0">
                <a:solidFill>
                  <a:srgbClr val="24242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la SARS-CoV-2:</a:t>
            </a:r>
          </a:p>
          <a:p>
            <a:pPr>
              <a:lnSpc>
                <a:spcPts val="3640"/>
              </a:lnSpc>
            </a:pPr>
            <a:r>
              <a:rPr lang="en-US" sz="2800" spc="-25" dirty="0">
                <a:solidFill>
                  <a:srgbClr val="24242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0,08 %  </a:t>
            </a:r>
            <a:r>
              <a:rPr lang="en-US" sz="2800" spc="-25" dirty="0" err="1">
                <a:solidFill>
                  <a:srgbClr val="24242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după</a:t>
            </a:r>
            <a:r>
              <a:rPr lang="en-US" sz="2800" spc="-25" dirty="0">
                <a:solidFill>
                  <a:srgbClr val="24242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spc="-25" dirty="0" err="1">
                <a:solidFill>
                  <a:srgbClr val="24242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vaccinare</a:t>
            </a:r>
            <a:r>
              <a:rPr lang="en-US" sz="2800" spc="-25" dirty="0">
                <a:solidFill>
                  <a:srgbClr val="24242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au </a:t>
            </a:r>
            <a:r>
              <a:rPr lang="en-US" sz="2800" spc="-25" dirty="0" err="1">
                <a:solidFill>
                  <a:srgbClr val="24242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avut</a:t>
            </a:r>
            <a:r>
              <a:rPr lang="en-US" sz="2800" spc="-25" dirty="0">
                <a:solidFill>
                  <a:srgbClr val="24242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spc="-25" dirty="0" err="1">
                <a:solidFill>
                  <a:srgbClr val="24242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testul</a:t>
            </a:r>
            <a:r>
              <a:rPr lang="en-US" sz="2800" spc="-25" dirty="0">
                <a:solidFill>
                  <a:srgbClr val="24242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COVID-19 </a:t>
            </a:r>
            <a:r>
              <a:rPr lang="en-US" sz="2800" spc="-25" dirty="0" err="1">
                <a:solidFill>
                  <a:srgbClr val="24242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pozitiv</a:t>
            </a:r>
            <a:r>
              <a:rPr lang="en-US" sz="2800" spc="-25" dirty="0">
                <a:solidFill>
                  <a:srgbClr val="24242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</a:p>
          <a:p>
            <a:pPr>
              <a:lnSpc>
                <a:spcPts val="3640"/>
              </a:lnSpc>
            </a:pPr>
            <a:r>
              <a:rPr lang="en-US" sz="2800" spc="-25" dirty="0">
                <a:solidFill>
                  <a:srgbClr val="24242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(566 </a:t>
            </a:r>
            <a:r>
              <a:rPr lang="en-US" sz="2800" spc="-25" dirty="0" err="1">
                <a:solidFill>
                  <a:srgbClr val="24242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persoane</a:t>
            </a:r>
            <a:r>
              <a:rPr lang="en-US" sz="2800" spc="-25" dirty="0">
                <a:solidFill>
                  <a:srgbClr val="24242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din </a:t>
            </a:r>
            <a:r>
              <a:rPr lang="ru-RU" sz="2800" b="1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645</a:t>
            </a:r>
            <a:r>
              <a:rPr lang="en-US" sz="2800" b="1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.</a:t>
            </a:r>
            <a:r>
              <a:rPr lang="ru-RU" sz="2800" b="1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764</a:t>
            </a:r>
            <a:r>
              <a:rPr lang="en-US" sz="2800" b="1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spc="-25" dirty="0" err="1">
                <a:solidFill>
                  <a:srgbClr val="24242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persoane</a:t>
            </a:r>
            <a:r>
              <a:rPr lang="en-US" sz="2800" spc="-25" dirty="0">
                <a:solidFill>
                  <a:srgbClr val="24242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vaccinate)</a:t>
            </a:r>
          </a:p>
          <a:p>
            <a:pPr>
              <a:lnSpc>
                <a:spcPts val="3640"/>
              </a:lnSpc>
            </a:pPr>
            <a:endParaRPr lang="en-US" sz="2599" spc="-25" dirty="0">
              <a:solidFill>
                <a:srgbClr val="242423"/>
              </a:solidFill>
              <a:latin typeface="Heebo Regular"/>
            </a:endParaRPr>
          </a:p>
        </p:txBody>
      </p:sp>
      <p:sp>
        <p:nvSpPr>
          <p:cNvPr id="6" name="TextBox 6"/>
          <p:cNvSpPr txBox="1"/>
          <p:nvPr/>
        </p:nvSpPr>
        <p:spPr>
          <a:xfrm>
            <a:off x="8839200" y="5389767"/>
            <a:ext cx="8432800" cy="136960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457200" indent="-457200" algn="r">
              <a:lnSpc>
                <a:spcPts val="3640"/>
              </a:lnSpc>
              <a:buFont typeface="Wingdings" panose="05000000000000000000" pitchFamily="2" charset="2"/>
              <a:buChar char="ü"/>
            </a:pPr>
            <a:r>
              <a:rPr lang="en-US" sz="2599" b="1" spc="-25" dirty="0" err="1">
                <a:solidFill>
                  <a:srgbClr val="24242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Intervalul</a:t>
            </a:r>
            <a:r>
              <a:rPr lang="en-US" sz="2599" b="1" spc="-25" dirty="0">
                <a:solidFill>
                  <a:srgbClr val="24242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99" b="1" spc="-25" dirty="0" err="1">
                <a:solidFill>
                  <a:srgbClr val="24242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mediu</a:t>
            </a:r>
            <a:r>
              <a:rPr lang="en-US" sz="2599" b="1" spc="-25" dirty="0">
                <a:solidFill>
                  <a:srgbClr val="24242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de </a:t>
            </a:r>
            <a:r>
              <a:rPr lang="en-US" sz="2599" b="1" spc="-25" dirty="0" err="1">
                <a:solidFill>
                  <a:srgbClr val="24242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zile</a:t>
            </a:r>
            <a:r>
              <a:rPr lang="en-US" sz="2599" b="1" spc="-25" dirty="0">
                <a:solidFill>
                  <a:srgbClr val="24242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de la </a:t>
            </a:r>
            <a:r>
              <a:rPr lang="en-US" sz="2599" b="1" spc="-25" dirty="0" err="1">
                <a:solidFill>
                  <a:srgbClr val="24242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administrare</a:t>
            </a:r>
            <a:r>
              <a:rPr lang="en-US" sz="2599" b="1" spc="-25" dirty="0">
                <a:solidFill>
                  <a:srgbClr val="24242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99" b="1" spc="-25" dirty="0" err="1">
                <a:solidFill>
                  <a:srgbClr val="24242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și</a:t>
            </a:r>
            <a:r>
              <a:rPr lang="en-US" sz="2599" b="1" spc="-25" dirty="0">
                <a:solidFill>
                  <a:srgbClr val="24242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debut: </a:t>
            </a:r>
          </a:p>
          <a:p>
            <a:pPr algn="r">
              <a:lnSpc>
                <a:spcPts val="3640"/>
              </a:lnSpc>
            </a:pPr>
            <a:r>
              <a:rPr lang="en-US" sz="2600" b="1" spc="-26" dirty="0">
                <a:solidFill>
                  <a:srgbClr val="24242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13 </a:t>
            </a:r>
            <a:r>
              <a:rPr lang="en-US" sz="2600" b="1" spc="-26" dirty="0" err="1">
                <a:solidFill>
                  <a:srgbClr val="24242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zile</a:t>
            </a:r>
            <a:r>
              <a:rPr lang="en-US" sz="2600" b="1" spc="-26" dirty="0">
                <a:solidFill>
                  <a:srgbClr val="24242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0" lvl="0" indent="0" algn="l">
              <a:lnSpc>
                <a:spcPts val="3639"/>
              </a:lnSpc>
              <a:spcBef>
                <a:spcPct val="0"/>
              </a:spcBef>
            </a:pPr>
            <a:endParaRPr lang="en-US" sz="2600" spc="-26" dirty="0">
              <a:solidFill>
                <a:srgbClr val="242423"/>
              </a:solidFill>
              <a:latin typeface="Heebo Regular Bold"/>
            </a:endParaRPr>
          </a:p>
        </p:txBody>
      </p:sp>
      <p:pic>
        <p:nvPicPr>
          <p:cNvPr id="7" name="Picture 5">
            <a:extLst>
              <a:ext uri="{FF2B5EF4-FFF2-40B4-BE49-F238E27FC236}">
                <a16:creationId xmlns:a16="http://schemas.microsoft.com/office/drawing/2014/main" id="{519AC6EC-CFE0-4D8D-9CF9-0876A13ABCF2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14691278" y="3111630"/>
            <a:ext cx="2334056" cy="2334056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11090457" y="0"/>
            <a:ext cx="7197543" cy="10287000"/>
          </a:xfrm>
          <a:prstGeom prst="rect">
            <a:avLst/>
          </a:prstGeom>
          <a:solidFill>
            <a:srgbClr val="F3F3F3"/>
          </a:solidFill>
        </p:spPr>
      </p:sp>
      <p:pic>
        <p:nvPicPr>
          <p:cNvPr id="3" name="Picture 3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11299130" y="4173152"/>
            <a:ext cx="6780197" cy="5085148"/>
          </a:xfrm>
          <a:prstGeom prst="rect">
            <a:avLst/>
          </a:prstGeom>
        </p:spPr>
      </p:pic>
      <p:sp>
        <p:nvSpPr>
          <p:cNvPr id="4" name="TextBox 4"/>
          <p:cNvSpPr txBox="1"/>
          <p:nvPr/>
        </p:nvSpPr>
        <p:spPr>
          <a:xfrm>
            <a:off x="1028700" y="2219264"/>
            <a:ext cx="10061757" cy="572464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endParaRPr lang="en-GB" sz="2800" dirty="0">
              <a:solidFill>
                <a:srgbClr val="242423"/>
              </a:solidFill>
              <a:latin typeface="YACkoCJbd3A 0"/>
            </a:endParaRPr>
          </a:p>
          <a:p>
            <a:r>
              <a:rPr lang="en-GB" sz="2800" b="1" dirty="0" err="1">
                <a:solidFill>
                  <a:srgbClr val="24242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În</a:t>
            </a:r>
            <a:r>
              <a:rPr lang="en-GB" sz="2800" b="1" dirty="0">
                <a:solidFill>
                  <a:srgbClr val="24242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total au </a:t>
            </a:r>
            <a:r>
              <a:rPr lang="en-GB" sz="2800" b="1" dirty="0" err="1">
                <a:solidFill>
                  <a:srgbClr val="24242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fost</a:t>
            </a:r>
            <a:r>
              <a:rPr lang="en-GB" sz="2800" b="1" dirty="0">
                <a:solidFill>
                  <a:srgbClr val="24242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administrate: </a:t>
            </a:r>
            <a:r>
              <a:rPr lang="ru-RU" sz="3200" b="1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1</a:t>
            </a:r>
            <a:r>
              <a:rPr lang="en-US" sz="3200" b="1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3200" b="1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099</a:t>
            </a:r>
            <a:r>
              <a:rPr lang="en-US" sz="3200" b="1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3200" b="1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094</a:t>
            </a:r>
            <a:r>
              <a:rPr lang="en-US" sz="3200" b="1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800" b="1" dirty="0">
                <a:solidFill>
                  <a:srgbClr val="24242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doze</a:t>
            </a:r>
          </a:p>
          <a:p>
            <a:r>
              <a:rPr lang="en-GB" sz="2800" b="1" dirty="0" err="1">
                <a:solidFill>
                  <a:srgbClr val="24242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În</a:t>
            </a:r>
            <a:r>
              <a:rPr lang="en-GB" sz="2800" b="1" dirty="0">
                <a:solidFill>
                  <a:srgbClr val="24242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total au </a:t>
            </a:r>
            <a:r>
              <a:rPr lang="en-GB" sz="2800" b="1" dirty="0" err="1">
                <a:solidFill>
                  <a:srgbClr val="24242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fost</a:t>
            </a:r>
            <a:r>
              <a:rPr lang="en-GB" sz="2800" b="1" dirty="0">
                <a:solidFill>
                  <a:srgbClr val="24242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800" b="1" dirty="0" err="1">
                <a:solidFill>
                  <a:srgbClr val="24242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raportate</a:t>
            </a:r>
            <a:r>
              <a:rPr lang="en-GB" sz="2800" b="1" dirty="0">
                <a:solidFill>
                  <a:srgbClr val="24242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ro-MO" sz="2800" b="1" dirty="0">
                <a:solidFill>
                  <a:srgbClr val="24242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1.</a:t>
            </a:r>
            <a:r>
              <a:rPr lang="en-US" sz="2800" b="1" dirty="0">
                <a:solidFill>
                  <a:srgbClr val="24242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456</a:t>
            </a:r>
            <a:r>
              <a:rPr lang="en-GB" sz="2800" b="1" dirty="0">
                <a:solidFill>
                  <a:srgbClr val="24242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EAPI </a:t>
            </a:r>
          </a:p>
          <a:p>
            <a:endParaRPr lang="en-GB" sz="2800" dirty="0">
              <a:solidFill>
                <a:srgbClr val="242423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GB" sz="2800" b="1" dirty="0" err="1">
                <a:solidFill>
                  <a:srgbClr val="24242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Proporția</a:t>
            </a:r>
            <a:r>
              <a:rPr lang="en-GB" sz="2800" b="1" dirty="0">
                <a:solidFill>
                  <a:srgbClr val="24242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EAPI: </a:t>
            </a:r>
            <a:r>
              <a:rPr lang="ro-MO" sz="2800" b="1" dirty="0">
                <a:solidFill>
                  <a:srgbClr val="24242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0,</a:t>
            </a:r>
            <a:r>
              <a:rPr lang="en-US" sz="2800" b="1" dirty="0">
                <a:solidFill>
                  <a:srgbClr val="24242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001</a:t>
            </a:r>
            <a:r>
              <a:rPr lang="en-GB" sz="2800" b="1" dirty="0">
                <a:solidFill>
                  <a:srgbClr val="24242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%</a:t>
            </a:r>
          </a:p>
          <a:p>
            <a:endParaRPr lang="en-GB" sz="2800" b="1" dirty="0">
              <a:solidFill>
                <a:srgbClr val="242423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GB" sz="2800" b="1" dirty="0" err="1">
                <a:solidFill>
                  <a:srgbClr val="24242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Forme</a:t>
            </a:r>
            <a:r>
              <a:rPr lang="en-GB" sz="2800" b="1" dirty="0">
                <a:solidFill>
                  <a:srgbClr val="24242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800" b="1" dirty="0" err="1">
                <a:solidFill>
                  <a:srgbClr val="24242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ușoare</a:t>
            </a:r>
            <a:r>
              <a:rPr lang="en-GB" sz="2800" b="1" dirty="0">
                <a:solidFill>
                  <a:srgbClr val="24242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93,</a:t>
            </a:r>
            <a:r>
              <a:rPr lang="en-US" sz="2800" b="1" dirty="0">
                <a:solidFill>
                  <a:srgbClr val="24242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06</a:t>
            </a:r>
            <a:r>
              <a:rPr lang="en-GB" sz="2800" b="1" dirty="0">
                <a:solidFill>
                  <a:srgbClr val="24242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% (1.</a:t>
            </a:r>
            <a:r>
              <a:rPr lang="en-US" sz="2800" b="1" dirty="0">
                <a:solidFill>
                  <a:srgbClr val="24242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355</a:t>
            </a:r>
            <a:r>
              <a:rPr lang="en-GB" sz="2800" b="1" dirty="0">
                <a:solidFill>
                  <a:srgbClr val="24242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EAPI):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sz="2800" dirty="0" err="1">
                <a:solidFill>
                  <a:srgbClr val="24242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durere</a:t>
            </a:r>
            <a:r>
              <a:rPr lang="en-GB" sz="2800" dirty="0">
                <a:solidFill>
                  <a:srgbClr val="24242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800" dirty="0" err="1">
                <a:solidFill>
                  <a:srgbClr val="24242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locală</a:t>
            </a:r>
            <a:r>
              <a:rPr lang="en-GB" sz="2800" dirty="0">
                <a:solidFill>
                  <a:srgbClr val="24242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GB" sz="2800" dirty="0" err="1">
                <a:solidFill>
                  <a:srgbClr val="24242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febră</a:t>
            </a:r>
            <a:r>
              <a:rPr lang="en-GB" sz="2800" dirty="0">
                <a:solidFill>
                  <a:srgbClr val="24242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800" dirty="0" err="1">
                <a:solidFill>
                  <a:srgbClr val="24242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până</a:t>
            </a:r>
            <a:r>
              <a:rPr lang="en-GB" sz="2800" dirty="0">
                <a:solidFill>
                  <a:srgbClr val="24242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la 38,5, </a:t>
            </a:r>
            <a:r>
              <a:rPr lang="en-GB" sz="2800" dirty="0" err="1">
                <a:solidFill>
                  <a:srgbClr val="24242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oboseală</a:t>
            </a:r>
            <a:r>
              <a:rPr lang="en-GB" sz="2800" dirty="0">
                <a:solidFill>
                  <a:srgbClr val="24242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GB" sz="2800" dirty="0" err="1">
                <a:solidFill>
                  <a:srgbClr val="24242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dureri</a:t>
            </a:r>
            <a:r>
              <a:rPr lang="en-GB" sz="2800" dirty="0">
                <a:solidFill>
                  <a:srgbClr val="24242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800" dirty="0" err="1">
                <a:solidFill>
                  <a:srgbClr val="24242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musculare</a:t>
            </a:r>
            <a:r>
              <a:rPr lang="en-GB" sz="2800" dirty="0">
                <a:solidFill>
                  <a:srgbClr val="24242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800" dirty="0" err="1">
                <a:solidFill>
                  <a:srgbClr val="24242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și</a:t>
            </a:r>
            <a:r>
              <a:rPr lang="en-GB" sz="2800" dirty="0">
                <a:solidFill>
                  <a:srgbClr val="24242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800" dirty="0" err="1">
                <a:solidFill>
                  <a:srgbClr val="24242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articulare</a:t>
            </a:r>
            <a:r>
              <a:rPr lang="en-GB" sz="2800" dirty="0">
                <a:solidFill>
                  <a:srgbClr val="24242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etc.</a:t>
            </a:r>
            <a:endParaRPr lang="en-GB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GB" sz="2800" b="1" dirty="0" err="1">
                <a:solidFill>
                  <a:srgbClr val="24242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Forme</a:t>
            </a:r>
            <a:r>
              <a:rPr lang="en-GB" sz="2800" b="1" dirty="0">
                <a:solidFill>
                  <a:srgbClr val="24242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moderate – 6,9% (</a:t>
            </a:r>
            <a:r>
              <a:rPr lang="en-US" sz="2800" b="1" dirty="0">
                <a:solidFill>
                  <a:srgbClr val="24242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101 </a:t>
            </a:r>
            <a:r>
              <a:rPr lang="en-GB" sz="2800" b="1" dirty="0">
                <a:solidFill>
                  <a:srgbClr val="24242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EAPI):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sz="2800" dirty="0" err="1">
                <a:solidFill>
                  <a:srgbClr val="24242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febră</a:t>
            </a:r>
            <a:r>
              <a:rPr lang="en-GB" sz="2800" dirty="0">
                <a:solidFill>
                  <a:srgbClr val="24242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de la 38,5, </a:t>
            </a:r>
            <a:r>
              <a:rPr lang="en-GB" sz="2800" dirty="0" err="1">
                <a:solidFill>
                  <a:srgbClr val="24242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reacție</a:t>
            </a:r>
            <a:r>
              <a:rPr lang="en-GB" sz="2800" dirty="0">
                <a:solidFill>
                  <a:srgbClr val="24242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800" dirty="0" err="1">
                <a:solidFill>
                  <a:srgbClr val="24242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alergică</a:t>
            </a:r>
            <a:endParaRPr lang="en-GB" sz="2800" dirty="0">
              <a:solidFill>
                <a:srgbClr val="242423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Arial" panose="020B0604020202020204" pitchFamily="34" charset="0"/>
              <a:buChar char="•"/>
            </a:pPr>
            <a:endParaRPr lang="en-GB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GB" sz="2800" b="1" dirty="0" err="1">
                <a:solidFill>
                  <a:srgbClr val="24242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Forme</a:t>
            </a:r>
            <a:r>
              <a:rPr lang="en-GB" sz="2800" b="1" dirty="0">
                <a:solidFill>
                  <a:srgbClr val="24242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severe - 0%</a:t>
            </a:r>
          </a:p>
        </p:txBody>
      </p:sp>
      <p:pic>
        <p:nvPicPr>
          <p:cNvPr id="5" name="Picture 5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13522201" y="1217864"/>
            <a:ext cx="2334056" cy="2334056"/>
          </a:xfrm>
          <a:prstGeom prst="rect">
            <a:avLst/>
          </a:prstGeom>
        </p:spPr>
      </p:pic>
      <p:sp>
        <p:nvSpPr>
          <p:cNvPr id="7" name="TextBox 7"/>
          <p:cNvSpPr txBox="1"/>
          <p:nvPr/>
        </p:nvSpPr>
        <p:spPr>
          <a:xfrm>
            <a:off x="1028700" y="464669"/>
            <a:ext cx="8305450" cy="153888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000"/>
              </a:lnSpc>
            </a:pPr>
            <a:r>
              <a:rPr lang="en-US" sz="5000" dirty="0">
                <a:solidFill>
                  <a:srgbClr val="24242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EVENIMENTE ADVERSE POST IMUNIZARE (EAPI)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c 3">
            <a:extLst>
              <a:ext uri="{FF2B5EF4-FFF2-40B4-BE49-F238E27FC236}">
                <a16:creationId xmlns:a16="http://schemas.microsoft.com/office/drawing/2014/main" id="{B383A735-A2F2-4899-8B05-9577433B48B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276600" y="1657675"/>
            <a:ext cx="12496800" cy="7829225"/>
          </a:xfrm>
          <a:prstGeom prst="rect">
            <a:avLst/>
          </a:prstGeom>
        </p:spPr>
      </p:pic>
      <p:sp>
        <p:nvSpPr>
          <p:cNvPr id="5" name="CasetăText 4">
            <a:extLst>
              <a:ext uri="{FF2B5EF4-FFF2-40B4-BE49-F238E27FC236}">
                <a16:creationId xmlns:a16="http://schemas.microsoft.com/office/drawing/2014/main" id="{EA2E7A33-3CF9-4D8B-8131-4DD887025552}"/>
              </a:ext>
            </a:extLst>
          </p:cNvPr>
          <p:cNvSpPr txBox="1"/>
          <p:nvPr/>
        </p:nvSpPr>
        <p:spPr>
          <a:xfrm>
            <a:off x="2514600" y="800100"/>
            <a:ext cx="14478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Acoperirea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vaccinală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completă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R. Moldova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în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raport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cu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alte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state</a:t>
            </a:r>
            <a:endParaRPr lang="ru-RU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9538575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t="616" b="55737"/>
          <a:stretch>
            <a:fillRect/>
          </a:stretch>
        </p:blipFill>
        <p:spPr>
          <a:xfrm>
            <a:off x="0" y="0"/>
            <a:ext cx="18288000" cy="5288011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10493018" y="5562917"/>
            <a:ext cx="7794982" cy="4160391"/>
          </a:xfrm>
          <a:prstGeom prst="rect">
            <a:avLst/>
          </a:prstGeom>
        </p:spPr>
      </p:pic>
      <p:sp>
        <p:nvSpPr>
          <p:cNvPr id="4" name="TextBox 4"/>
          <p:cNvSpPr txBox="1"/>
          <p:nvPr/>
        </p:nvSpPr>
        <p:spPr>
          <a:xfrm>
            <a:off x="457200" y="3034067"/>
            <a:ext cx="10035818" cy="93294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7679"/>
              </a:lnSpc>
            </a:pPr>
            <a:r>
              <a:rPr lang="en-US" sz="6399" dirty="0" err="1">
                <a:solidFill>
                  <a:srgbClr val="24242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Surse</a:t>
            </a:r>
            <a:r>
              <a:rPr lang="en-US" sz="6399" dirty="0">
                <a:solidFill>
                  <a:srgbClr val="24242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de </a:t>
            </a:r>
            <a:r>
              <a:rPr lang="en-US" sz="6399" dirty="0" err="1">
                <a:solidFill>
                  <a:srgbClr val="24242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informare</a:t>
            </a:r>
            <a:endParaRPr lang="en-US" sz="6399" dirty="0">
              <a:solidFill>
                <a:srgbClr val="242423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5"/>
          <p:cNvSpPr txBox="1"/>
          <p:nvPr/>
        </p:nvSpPr>
        <p:spPr>
          <a:xfrm>
            <a:off x="4927104" y="6134100"/>
            <a:ext cx="9525" cy="7620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000"/>
              </a:lnSpc>
              <a:spcBef>
                <a:spcPct val="0"/>
              </a:spcBef>
            </a:pPr>
            <a:endParaRPr/>
          </a:p>
        </p:txBody>
      </p:sp>
      <p:sp>
        <p:nvSpPr>
          <p:cNvPr id="6" name="TextBox 6"/>
          <p:cNvSpPr txBox="1"/>
          <p:nvPr/>
        </p:nvSpPr>
        <p:spPr>
          <a:xfrm>
            <a:off x="457200" y="5711056"/>
            <a:ext cx="14394048" cy="578350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5683"/>
              </a:lnSpc>
            </a:pPr>
            <a:r>
              <a:rPr lang="en-US" sz="4059" dirty="0" err="1">
                <a:solidFill>
                  <a:srgbClr val="000000"/>
                </a:solidFill>
                <a:latin typeface="Arimo Bold"/>
              </a:rPr>
              <a:t>Pagini</a:t>
            </a:r>
            <a:r>
              <a:rPr lang="en-US" sz="4059" dirty="0">
                <a:solidFill>
                  <a:srgbClr val="000000"/>
                </a:solidFill>
                <a:latin typeface="Arimo Bold"/>
              </a:rPr>
              <a:t> </a:t>
            </a:r>
            <a:r>
              <a:rPr lang="en-US" sz="4059" dirty="0" err="1">
                <a:solidFill>
                  <a:srgbClr val="000000"/>
                </a:solidFill>
                <a:latin typeface="Arimo Bold"/>
              </a:rPr>
              <a:t>oficiale</a:t>
            </a:r>
            <a:r>
              <a:rPr lang="en-US" sz="4059" dirty="0">
                <a:solidFill>
                  <a:srgbClr val="000000"/>
                </a:solidFill>
                <a:latin typeface="Arimo Bold"/>
              </a:rPr>
              <a:t>:</a:t>
            </a:r>
          </a:p>
          <a:p>
            <a:pPr marL="876517" lvl="1" indent="-438258">
              <a:lnSpc>
                <a:spcPts val="5683"/>
              </a:lnSpc>
              <a:buFont typeface="Arial"/>
              <a:buChar char="•"/>
            </a:pPr>
            <a:r>
              <a:rPr lang="en-US" sz="4059" dirty="0">
                <a:solidFill>
                  <a:srgbClr val="000000"/>
                </a:solidFill>
                <a:latin typeface="Arimo Bold"/>
              </a:rPr>
              <a:t>https://vaccinare.gov.md/ </a:t>
            </a:r>
          </a:p>
          <a:p>
            <a:pPr marL="876517" lvl="1" indent="-438258">
              <a:lnSpc>
                <a:spcPts val="5683"/>
              </a:lnSpc>
              <a:buFont typeface="Arial"/>
              <a:buChar char="•"/>
            </a:pPr>
            <a:r>
              <a:rPr lang="en-US" sz="4059" dirty="0">
                <a:solidFill>
                  <a:srgbClr val="000000"/>
                </a:solidFill>
                <a:latin typeface="Arimo Bold"/>
              </a:rPr>
              <a:t>https://covidinfo.md/  </a:t>
            </a:r>
          </a:p>
          <a:p>
            <a:pPr marL="876517" lvl="1" indent="-438258">
              <a:lnSpc>
                <a:spcPts val="5683"/>
              </a:lnSpc>
              <a:buFont typeface="Arial"/>
              <a:buChar char="•"/>
            </a:pPr>
            <a:r>
              <a:rPr lang="en-US" sz="4059" dirty="0">
                <a:solidFill>
                  <a:srgbClr val="000000"/>
                </a:solidFill>
                <a:latin typeface="Arimo Bold"/>
              </a:rPr>
              <a:t>https://msmps.gov.md/</a:t>
            </a:r>
          </a:p>
          <a:p>
            <a:pPr marL="876517" lvl="1" indent="-438258">
              <a:lnSpc>
                <a:spcPts val="5683"/>
              </a:lnSpc>
              <a:buFont typeface="Arial"/>
              <a:buChar char="•"/>
            </a:pPr>
            <a:r>
              <a:rPr lang="en-US" sz="4059" dirty="0">
                <a:solidFill>
                  <a:srgbClr val="000000"/>
                </a:solidFill>
                <a:latin typeface="Arimo Bold"/>
                <a:hlinkClick r:id="rId4"/>
              </a:rPr>
              <a:t>http://ansp.md/</a:t>
            </a:r>
            <a:endParaRPr lang="en-US" sz="4059" dirty="0">
              <a:solidFill>
                <a:srgbClr val="000000"/>
              </a:solidFill>
              <a:latin typeface="Arimo Bold"/>
            </a:endParaRPr>
          </a:p>
          <a:p>
            <a:pPr marL="876517" lvl="1" indent="-438258">
              <a:lnSpc>
                <a:spcPts val="5683"/>
              </a:lnSpc>
              <a:buFont typeface="Arial"/>
              <a:buChar char="•"/>
            </a:pPr>
            <a:r>
              <a:rPr lang="en-US" sz="4059" dirty="0" err="1">
                <a:solidFill>
                  <a:srgbClr val="000000"/>
                </a:solidFill>
                <a:latin typeface="Arimo Bold"/>
              </a:rPr>
              <a:t>viber</a:t>
            </a:r>
            <a:r>
              <a:rPr lang="en-US" sz="4059" dirty="0">
                <a:solidFill>
                  <a:srgbClr val="000000"/>
                </a:solidFill>
                <a:latin typeface="Arimo Bold"/>
              </a:rPr>
              <a:t>: vb.me/</a:t>
            </a:r>
            <a:r>
              <a:rPr lang="en-US" sz="4059" dirty="0" err="1">
                <a:solidFill>
                  <a:srgbClr val="000000"/>
                </a:solidFill>
                <a:latin typeface="Arimo Bold"/>
              </a:rPr>
              <a:t>sanatate</a:t>
            </a:r>
            <a:endParaRPr lang="en-US" sz="4059" dirty="0">
              <a:solidFill>
                <a:srgbClr val="000000"/>
              </a:solidFill>
              <a:latin typeface="Arimo Bold"/>
            </a:endParaRPr>
          </a:p>
          <a:p>
            <a:pPr marL="876517" lvl="1" indent="-438258">
              <a:lnSpc>
                <a:spcPts val="5683"/>
              </a:lnSpc>
              <a:buFont typeface="Arial"/>
              <a:buChar char="•"/>
            </a:pPr>
            <a:endParaRPr lang="en-US" sz="4059" dirty="0">
              <a:solidFill>
                <a:srgbClr val="000000"/>
              </a:solidFill>
              <a:latin typeface="Arimo Bold"/>
            </a:endParaRPr>
          </a:p>
          <a:p>
            <a:pPr>
              <a:lnSpc>
                <a:spcPts val="5683"/>
              </a:lnSpc>
            </a:pPr>
            <a:endParaRPr lang="en-US" sz="4059" dirty="0">
              <a:solidFill>
                <a:srgbClr val="000000"/>
              </a:solidFill>
              <a:latin typeface="Arimo Bold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6477000" y="3042812"/>
            <a:ext cx="7103459" cy="5327594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11904986" y="1762128"/>
            <a:ext cx="5908027" cy="4431021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11430000" y="4758679"/>
            <a:ext cx="6858000" cy="5143500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>
          <a:xfrm>
            <a:off x="851918" y="5537121"/>
            <a:ext cx="6540496" cy="4905372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>
          <a:xfrm>
            <a:off x="844897" y="1828349"/>
            <a:ext cx="6901395" cy="5176046"/>
          </a:xfrm>
          <a:prstGeom prst="rect">
            <a:avLst/>
          </a:prstGeom>
        </p:spPr>
      </p:pic>
      <p:sp>
        <p:nvSpPr>
          <p:cNvPr id="7" name="TextBox 7"/>
          <p:cNvSpPr txBox="1"/>
          <p:nvPr/>
        </p:nvSpPr>
        <p:spPr>
          <a:xfrm>
            <a:off x="3782834" y="533400"/>
            <a:ext cx="12752566" cy="153888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6000"/>
              </a:lnSpc>
              <a:spcBef>
                <a:spcPct val="0"/>
              </a:spcBef>
            </a:pPr>
            <a:r>
              <a:rPr lang="en-US" sz="5000" b="1" dirty="0">
                <a:solidFill>
                  <a:srgbClr val="041A3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FII ÎN SIGURANȚĂ! </a:t>
            </a:r>
          </a:p>
          <a:p>
            <a:pPr algn="ctr">
              <a:lnSpc>
                <a:spcPts val="6000"/>
              </a:lnSpc>
              <a:spcBef>
                <a:spcPct val="0"/>
              </a:spcBef>
            </a:pPr>
            <a:r>
              <a:rPr lang="en-US" sz="5000" b="1" dirty="0">
                <a:solidFill>
                  <a:srgbClr val="041A3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VACCINEAZĂ-TE ÎMPOTRIVA #COVID19​!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5">
            <a:extLst>
              <a:ext uri="{FF2B5EF4-FFF2-40B4-BE49-F238E27FC236}">
                <a16:creationId xmlns:a16="http://schemas.microsoft.com/office/drawing/2014/main" id="{4A7259A2-CDF1-4569-A984-BC062C175026}"/>
              </a:ext>
            </a:extLst>
          </p:cNvPr>
          <p:cNvSpPr txBox="1"/>
          <p:nvPr/>
        </p:nvSpPr>
        <p:spPr>
          <a:xfrm>
            <a:off x="1905000" y="2476500"/>
            <a:ext cx="13563600" cy="767037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372307" lvl="1">
              <a:lnSpc>
                <a:spcPts val="3000"/>
              </a:lnSpc>
            </a:pPr>
            <a:r>
              <a:rPr lang="en-US" sz="2400" b="1" spc="-34" dirty="0">
                <a:solidFill>
                  <a:srgbClr val="24242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	</a:t>
            </a:r>
            <a:r>
              <a:rPr lang="en-US" sz="3200" b="1" spc="-34" dirty="0">
                <a:solidFill>
                  <a:srgbClr val="24242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Total doze </a:t>
            </a:r>
            <a:r>
              <a:rPr lang="en-US" sz="3200" b="1" spc="-34" dirty="0" err="1">
                <a:solidFill>
                  <a:srgbClr val="24242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recepționate</a:t>
            </a:r>
            <a:r>
              <a:rPr lang="en-US" sz="3200" b="1" spc="-34" dirty="0">
                <a:solidFill>
                  <a:srgbClr val="24242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ru-RU" sz="3200" b="1" i="0" u="none" strike="noStrike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ru-RU" sz="3200" b="1" i="0" u="none" strike="noStrike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r>
              <a:rPr lang="en-US" sz="3200" b="1" i="0" u="none" strike="noStrike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67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ru-RU" sz="3200" b="1" i="0" u="none" strike="noStrike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sz="3200" b="1" i="0" u="none" strike="noStrike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r>
              <a:rPr lang="ru-RU" sz="3200" b="1" i="0" u="none" strike="noStrike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r>
              <a:rPr lang="ru-RU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doze</a:t>
            </a:r>
            <a:endParaRPr lang="en-US" sz="3200" b="1" spc="-34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72307" lvl="1">
              <a:lnSpc>
                <a:spcPts val="3000"/>
              </a:lnSpc>
            </a:pPr>
            <a:endParaRPr lang="en-US" sz="2800" b="1" spc="-34" dirty="0">
              <a:solidFill>
                <a:srgbClr val="242423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72307" lvl="1">
              <a:lnSpc>
                <a:spcPts val="3000"/>
              </a:lnSpc>
            </a:pPr>
            <a:r>
              <a:rPr lang="en-US" sz="2800" b="1" spc="-34" dirty="0">
                <a:solidFill>
                  <a:srgbClr val="24242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Pfizer/BioNTech (Comirnaty) = 263 250 doze</a:t>
            </a:r>
          </a:p>
          <a:p>
            <a:pPr marL="715207" lvl="1" indent="-342900">
              <a:lnSpc>
                <a:spcPts val="3000"/>
              </a:lnSpc>
              <a:buFont typeface="Arial" panose="020B0604020202020204" pitchFamily="34" charset="0"/>
              <a:buChar char="•"/>
            </a:pPr>
            <a:r>
              <a:rPr lang="en-US" sz="2400" spc="-34" dirty="0">
                <a:solidFill>
                  <a:srgbClr val="24242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COVAX – 24.570 doze +100.620 doze </a:t>
            </a:r>
          </a:p>
          <a:p>
            <a:pPr marL="715207" lvl="1" indent="-342900">
              <a:lnSpc>
                <a:spcPts val="3000"/>
              </a:lnSpc>
              <a:buFont typeface="Arial" panose="020B0604020202020204" pitchFamily="34" charset="0"/>
              <a:buChar char="•"/>
            </a:pPr>
            <a:r>
              <a:rPr lang="en-US" sz="2400" spc="-34" dirty="0" err="1">
                <a:solidFill>
                  <a:srgbClr val="24242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România</a:t>
            </a:r>
            <a:r>
              <a:rPr lang="en-US" sz="2400" spc="-34" dirty="0">
                <a:solidFill>
                  <a:srgbClr val="24242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100.620 doze</a:t>
            </a:r>
          </a:p>
          <a:p>
            <a:pPr marL="715207" lvl="1" indent="-342900">
              <a:lnSpc>
                <a:spcPts val="3000"/>
              </a:lnSpc>
              <a:buFont typeface="Arial" panose="020B0604020202020204" pitchFamily="34" charset="0"/>
              <a:buChar char="•"/>
            </a:pPr>
            <a:r>
              <a:rPr lang="en-US" sz="2400" spc="-34" dirty="0" err="1">
                <a:solidFill>
                  <a:srgbClr val="24242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Achiziția</a:t>
            </a:r>
            <a:r>
              <a:rPr lang="en-US" sz="2400" spc="-34" dirty="0">
                <a:solidFill>
                  <a:srgbClr val="24242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R. Moldova – 30.420 doze + 7020 doze</a:t>
            </a:r>
          </a:p>
          <a:p>
            <a:pPr marL="372307" lvl="1">
              <a:lnSpc>
                <a:spcPts val="3000"/>
              </a:lnSpc>
            </a:pPr>
            <a:r>
              <a:rPr lang="en-US" sz="2800" b="1" spc="-34" dirty="0">
                <a:solidFill>
                  <a:srgbClr val="24242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Sinopharm = 152.000 doze</a:t>
            </a:r>
          </a:p>
          <a:p>
            <a:pPr marL="715207" lvl="1" indent="-342900">
              <a:lnSpc>
                <a:spcPts val="3000"/>
              </a:lnSpc>
              <a:buFont typeface="Arial" panose="020B0604020202020204" pitchFamily="34" charset="0"/>
              <a:buChar char="•"/>
            </a:pPr>
            <a:r>
              <a:rPr lang="en-US" sz="2400" spc="-34" dirty="0">
                <a:solidFill>
                  <a:srgbClr val="24242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EAU – 2.000 doze </a:t>
            </a:r>
          </a:p>
          <a:p>
            <a:pPr marL="715207" lvl="1" indent="-342900">
              <a:lnSpc>
                <a:spcPts val="3000"/>
              </a:lnSpc>
              <a:buFont typeface="Arial" panose="020B0604020202020204" pitchFamily="34" charset="0"/>
              <a:buChar char="•"/>
            </a:pPr>
            <a:r>
              <a:rPr lang="en-US" sz="2400" spc="-34" dirty="0">
                <a:solidFill>
                  <a:srgbClr val="24242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China – 150.000 doze </a:t>
            </a:r>
          </a:p>
          <a:p>
            <a:pPr marL="372307" lvl="1">
              <a:lnSpc>
                <a:spcPts val="3000"/>
              </a:lnSpc>
            </a:pPr>
            <a:r>
              <a:rPr lang="en-US" sz="2800" b="1" spc="-34" dirty="0">
                <a:solidFill>
                  <a:srgbClr val="24242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</a:t>
            </a:r>
            <a:r>
              <a:rPr lang="en-US" sz="2800" b="1" spc="-24" dirty="0">
                <a:solidFill>
                  <a:srgbClr val="24242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Astra Zeneca (</a:t>
            </a:r>
            <a:r>
              <a:rPr lang="en-US" sz="2800" b="1" spc="-24" dirty="0" err="1">
                <a:solidFill>
                  <a:srgbClr val="24242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Vaxzevria</a:t>
            </a:r>
            <a:r>
              <a:rPr lang="en-US" sz="2800" b="1" spc="-24" dirty="0">
                <a:solidFill>
                  <a:srgbClr val="24242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= 543 600 doze:</a:t>
            </a:r>
          </a:p>
          <a:p>
            <a:pPr marL="715207" lvl="1" indent="-342900">
              <a:lnSpc>
                <a:spcPts val="3000"/>
              </a:lnSpc>
              <a:buFont typeface="Arial" panose="020B0604020202020204" pitchFamily="34" charset="0"/>
              <a:buChar char="•"/>
            </a:pPr>
            <a:r>
              <a:rPr lang="en-US" sz="2400" spc="-24" dirty="0">
                <a:solidFill>
                  <a:srgbClr val="24242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Romania: 21.600 + 50.400 + 132.000 + 100.800+100.800  doze = 405.600 doze</a:t>
            </a:r>
          </a:p>
          <a:p>
            <a:pPr marL="715207" lvl="1" indent="-342900">
              <a:lnSpc>
                <a:spcPts val="3000"/>
              </a:lnSpc>
              <a:buFont typeface="Arial" panose="020B0604020202020204" pitchFamily="34" charset="0"/>
              <a:buChar char="•"/>
            </a:pPr>
            <a:r>
              <a:rPr lang="en-US" sz="2400" spc="-24" dirty="0">
                <a:solidFill>
                  <a:srgbClr val="24242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COVAX: 14.400 + 48.000 doze + 45600 = 108.000 doze</a:t>
            </a:r>
          </a:p>
          <a:p>
            <a:pPr marL="715207" lvl="1" indent="-342900">
              <a:lnSpc>
                <a:spcPts val="3000"/>
              </a:lnSpc>
              <a:buFont typeface="Arial" panose="020B0604020202020204" pitchFamily="34" charset="0"/>
              <a:buChar char="•"/>
            </a:pPr>
            <a:r>
              <a:rPr lang="en-US" sz="2400" spc="-24" dirty="0" err="1">
                <a:solidFill>
                  <a:srgbClr val="24242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Letonia</a:t>
            </a:r>
            <a:r>
              <a:rPr lang="en-US" sz="2400" spc="-24" dirty="0">
                <a:solidFill>
                  <a:srgbClr val="24242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30 000 doze</a:t>
            </a:r>
          </a:p>
          <a:p>
            <a:pPr marL="372307" lvl="1">
              <a:lnSpc>
                <a:spcPts val="3000"/>
              </a:lnSpc>
            </a:pPr>
            <a:r>
              <a:rPr lang="en-US" sz="2800" b="1" spc="-34" dirty="0">
                <a:solidFill>
                  <a:srgbClr val="24242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4. Sputnik V = 206.000 doze </a:t>
            </a:r>
          </a:p>
          <a:p>
            <a:pPr marL="715207" lvl="1" indent="-342900">
              <a:lnSpc>
                <a:spcPts val="3000"/>
              </a:lnSpc>
              <a:buFont typeface="Arial" panose="020B0604020202020204" pitchFamily="34" charset="0"/>
              <a:buChar char="•"/>
            </a:pPr>
            <a:r>
              <a:rPr lang="en-US" sz="2400" spc="-34" dirty="0" err="1">
                <a:solidFill>
                  <a:srgbClr val="24242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Rusia</a:t>
            </a:r>
            <a:r>
              <a:rPr lang="en-US" sz="2400" spc="-34" dirty="0">
                <a:solidFill>
                  <a:srgbClr val="24242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142.000 doze + 64.000 doze</a:t>
            </a:r>
            <a:endParaRPr lang="en-US" sz="2800" spc="-34" dirty="0">
              <a:solidFill>
                <a:srgbClr val="242423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72307" lvl="1">
              <a:lnSpc>
                <a:spcPts val="3000"/>
              </a:lnSpc>
            </a:pPr>
            <a:r>
              <a:rPr lang="en-US" sz="2800" b="1" spc="-34" dirty="0">
                <a:solidFill>
                  <a:srgbClr val="24242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5. Sinovac  - 100.000 doze (</a:t>
            </a:r>
            <a:r>
              <a:rPr lang="en-US" sz="2800" b="1" spc="-34" dirty="0" err="1">
                <a:solidFill>
                  <a:srgbClr val="24242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achiziție</a:t>
            </a:r>
            <a:r>
              <a:rPr lang="en-US" sz="2800" b="1" spc="-34" dirty="0">
                <a:solidFill>
                  <a:srgbClr val="24242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marL="372307" lvl="1">
              <a:lnSpc>
                <a:spcPts val="3000"/>
              </a:lnSpc>
            </a:pPr>
            <a:r>
              <a:rPr lang="en-US" sz="2800" b="1" spc="-34" dirty="0">
                <a:solidFill>
                  <a:srgbClr val="24242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7. Janssen = 302.500 doze</a:t>
            </a:r>
          </a:p>
          <a:p>
            <a:pPr marL="715207" lvl="1" indent="-342900">
              <a:lnSpc>
                <a:spcPts val="3000"/>
              </a:lnSpc>
              <a:buFont typeface="Arial" panose="020B0604020202020204" pitchFamily="34" charset="0"/>
              <a:buChar char="•"/>
            </a:pPr>
            <a:r>
              <a:rPr lang="en-US" sz="2400" spc="-34" dirty="0" err="1">
                <a:solidFill>
                  <a:srgbClr val="24242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Ambasada</a:t>
            </a:r>
            <a:r>
              <a:rPr lang="en-US" sz="2400" spc="-34" dirty="0">
                <a:solidFill>
                  <a:srgbClr val="24242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spc="-34" dirty="0" err="1">
                <a:solidFill>
                  <a:srgbClr val="24242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Franței</a:t>
            </a:r>
            <a:r>
              <a:rPr lang="en-US" sz="2400" spc="-34" dirty="0">
                <a:solidFill>
                  <a:srgbClr val="24242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100 doze</a:t>
            </a:r>
          </a:p>
          <a:p>
            <a:pPr marL="715207" lvl="1" indent="-342900">
              <a:lnSpc>
                <a:spcPts val="3000"/>
              </a:lnSpc>
              <a:buFont typeface="Arial" panose="020B0604020202020204" pitchFamily="34" charset="0"/>
              <a:buChar char="•"/>
            </a:pPr>
            <a:r>
              <a:rPr lang="en-US" sz="2400" spc="-34" dirty="0">
                <a:solidFill>
                  <a:srgbClr val="24242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COVAX – 151.200 doze + 151.200 doze </a:t>
            </a:r>
          </a:p>
          <a:p>
            <a:pPr>
              <a:lnSpc>
                <a:spcPts val="3000"/>
              </a:lnSpc>
              <a:spcBef>
                <a:spcPct val="0"/>
              </a:spcBef>
            </a:pPr>
            <a:endParaRPr lang="en-US" sz="2400" b="1" spc="-34" dirty="0">
              <a:solidFill>
                <a:srgbClr val="242423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CasetăText 1">
            <a:extLst>
              <a:ext uri="{FF2B5EF4-FFF2-40B4-BE49-F238E27FC236}">
                <a16:creationId xmlns:a16="http://schemas.microsoft.com/office/drawing/2014/main" id="{DBED5460-B831-448D-978C-49407EA00697}"/>
              </a:ext>
            </a:extLst>
          </p:cNvPr>
          <p:cNvSpPr txBox="1"/>
          <p:nvPr/>
        </p:nvSpPr>
        <p:spPr>
          <a:xfrm>
            <a:off x="1143000" y="1104900"/>
            <a:ext cx="154686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Loturi</a:t>
            </a:r>
            <a:r>
              <a:rPr 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de </a:t>
            </a:r>
            <a:r>
              <a:rPr lang="en-US" sz="4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vaccin</a:t>
            </a:r>
            <a:r>
              <a:rPr 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anti-COVID-19 </a:t>
            </a:r>
            <a:r>
              <a:rPr lang="en-US" sz="4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recepționate</a:t>
            </a:r>
            <a:r>
              <a:rPr 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în</a:t>
            </a:r>
            <a:r>
              <a:rPr 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R. Moldova</a:t>
            </a:r>
            <a:endParaRPr lang="ru-RU" sz="4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3942023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1" y="0"/>
            <a:ext cx="7646254" cy="10287000"/>
          </a:xfrm>
          <a:prstGeom prst="rect">
            <a:avLst/>
          </a:prstGeom>
          <a:solidFill>
            <a:srgbClr val="F3F3F3"/>
          </a:solidFill>
        </p:spPr>
      </p:sp>
      <p:pic>
        <p:nvPicPr>
          <p:cNvPr id="3" name="Picture 3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194434" y="4076700"/>
            <a:ext cx="7646253" cy="5734690"/>
          </a:xfrm>
          <a:prstGeom prst="rect">
            <a:avLst/>
          </a:prstGeom>
        </p:spPr>
      </p:pic>
      <p:sp>
        <p:nvSpPr>
          <p:cNvPr id="4" name="TextBox 4"/>
          <p:cNvSpPr txBox="1"/>
          <p:nvPr/>
        </p:nvSpPr>
        <p:spPr>
          <a:xfrm>
            <a:off x="1028700" y="1028700"/>
            <a:ext cx="6362700" cy="153888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ts val="6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000" b="0" i="0" u="none" strike="noStrike" kern="1200" cap="none" spc="0" normalizeH="0" baseline="0" noProof="0" dirty="0">
                <a:ln>
                  <a:noFill/>
                </a:ln>
                <a:solidFill>
                  <a:srgbClr val="242423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PROPORȚIA DOZELOR UTILIZATE </a:t>
            </a:r>
          </a:p>
        </p:txBody>
      </p:sp>
      <p:graphicFrame>
        <p:nvGraphicFramePr>
          <p:cNvPr id="5" name="Tabel 4">
            <a:extLst>
              <a:ext uri="{FF2B5EF4-FFF2-40B4-BE49-F238E27FC236}">
                <a16:creationId xmlns:a16="http://schemas.microsoft.com/office/drawing/2014/main" id="{B7F069BD-0671-4937-BBDE-F1D41D5BADF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91456012"/>
              </p:ext>
            </p:extLst>
          </p:nvPr>
        </p:nvGraphicFramePr>
        <p:xfrm>
          <a:off x="8035120" y="2019300"/>
          <a:ext cx="9871880" cy="6216874"/>
        </p:xfrm>
        <a:graphic>
          <a:graphicData uri="http://schemas.openxmlformats.org/drawingml/2006/table">
            <a:tbl>
              <a:tblPr/>
              <a:tblGrid>
                <a:gridCol w="3370719">
                  <a:extLst>
                    <a:ext uri="{9D8B030D-6E8A-4147-A177-3AD203B41FA5}">
                      <a16:colId xmlns:a16="http://schemas.microsoft.com/office/drawing/2014/main" val="2720204091"/>
                    </a:ext>
                  </a:extLst>
                </a:gridCol>
                <a:gridCol w="1326541">
                  <a:extLst>
                    <a:ext uri="{9D8B030D-6E8A-4147-A177-3AD203B41FA5}">
                      <a16:colId xmlns:a16="http://schemas.microsoft.com/office/drawing/2014/main" val="3501019258"/>
                    </a:ext>
                  </a:extLst>
                </a:gridCol>
                <a:gridCol w="1022089">
                  <a:extLst>
                    <a:ext uri="{9D8B030D-6E8A-4147-A177-3AD203B41FA5}">
                      <a16:colId xmlns:a16="http://schemas.microsoft.com/office/drawing/2014/main" val="2370804235"/>
                    </a:ext>
                  </a:extLst>
                </a:gridCol>
                <a:gridCol w="1637931">
                  <a:extLst>
                    <a:ext uri="{9D8B030D-6E8A-4147-A177-3AD203B41FA5}">
                      <a16:colId xmlns:a16="http://schemas.microsoft.com/office/drawing/2014/main" val="1799687909"/>
                    </a:ext>
                  </a:extLst>
                </a:gridCol>
                <a:gridCol w="1600200">
                  <a:extLst>
                    <a:ext uri="{9D8B030D-6E8A-4147-A177-3AD203B41FA5}">
                      <a16:colId xmlns:a16="http://schemas.microsoft.com/office/drawing/2014/main" val="1771278903"/>
                    </a:ext>
                  </a:extLst>
                </a:gridCol>
                <a:gridCol w="914400">
                  <a:extLst>
                    <a:ext uri="{9D8B030D-6E8A-4147-A177-3AD203B41FA5}">
                      <a16:colId xmlns:a16="http://schemas.microsoft.com/office/drawing/2014/main" val="304357358"/>
                    </a:ext>
                  </a:extLst>
                </a:gridCol>
              </a:tblGrid>
              <a:tr h="1280160">
                <a:tc>
                  <a:txBody>
                    <a:bodyPr/>
                    <a:lstStyle/>
                    <a:p>
                      <a:pPr algn="ctr" rtl="0" fontAlgn="ctr">
                        <a:lnSpc>
                          <a:spcPct val="100000"/>
                        </a:lnSpc>
                      </a:pPr>
                      <a:r>
                        <a:rPr lang="ro-MD" sz="2400" b="0" i="0" u="none" strike="noStrike" dirty="0" err="1"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</a:rPr>
                        <a:t>Producator</a:t>
                      </a:r>
                      <a:endParaRPr lang="ro-MD" sz="2400" b="0" i="0" u="none" strike="noStrike" dirty="0">
                        <a:solidFill>
                          <a:srgbClr val="FFFFFF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C6D5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6D5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6D5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E5EA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lnSpc>
                          <a:spcPct val="100000"/>
                        </a:lnSpc>
                      </a:pPr>
                      <a:r>
                        <a:rPr lang="ro-MD" sz="2400" b="0" i="0" u="none" strike="noStrike" dirty="0"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</a:rPr>
                        <a:t>Doza 1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C6D5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6D5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6D5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E5EA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lnSpc>
                          <a:spcPct val="100000"/>
                        </a:lnSpc>
                      </a:pPr>
                      <a:r>
                        <a:rPr lang="ro-MD" sz="2400" b="0" i="0" u="none" strike="noStrike" dirty="0"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</a:rPr>
                        <a:t>Doza 2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C6D5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6D5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6D5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E5EA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lnSpc>
                          <a:spcPct val="100000"/>
                        </a:lnSpc>
                      </a:pPr>
                      <a:r>
                        <a:rPr lang="ro-MD" sz="2400" b="0" i="0" u="none" strike="noStrike" dirty="0"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</a:rPr>
                        <a:t>Total doze administrate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C6D5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6D5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6D5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E5EA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lnSpc>
                          <a:spcPct val="100000"/>
                        </a:lnSpc>
                      </a:pPr>
                      <a:r>
                        <a:rPr lang="ro-MD" sz="2400" b="0" i="0" u="none" strike="noStrike" dirty="0"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</a:rPr>
                        <a:t>Doze </a:t>
                      </a:r>
                      <a:r>
                        <a:rPr lang="ro-MD" sz="2400" b="0" i="0" u="none" strike="noStrike" dirty="0" err="1"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</a:rPr>
                        <a:t>receptionate</a:t>
                      </a:r>
                      <a:endParaRPr lang="ro-MD" sz="2400" b="0" i="0" u="none" strike="noStrike" dirty="0">
                        <a:solidFill>
                          <a:srgbClr val="FFFFFF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C6D5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6D5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6D5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E5EA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lnSpc>
                          <a:spcPct val="100000"/>
                        </a:lnSpc>
                      </a:pPr>
                      <a:r>
                        <a:rPr lang="ro-MD" sz="2400" b="0" i="0" u="none" strike="noStrike" dirty="0"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</a:rPr>
                        <a:t>% utilizat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C6D5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6D5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6D5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E5EA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30312601"/>
                  </a:ext>
                </a:extLst>
              </a:tr>
              <a:tr h="670822">
                <a:tc>
                  <a:txBody>
                    <a:bodyPr/>
                    <a:lstStyle/>
                    <a:p>
                      <a:pPr algn="ctr" rtl="0" fontAlgn="ctr">
                        <a:lnSpc>
                          <a:spcPct val="100000"/>
                        </a:lnSpc>
                      </a:pPr>
                      <a:r>
                        <a:rPr lang="ro-MD" sz="20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AstraZeneca</a:t>
                      </a:r>
                      <a:endParaRPr lang="ro-MD" sz="2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  <a:p>
                      <a:pPr algn="ctr" fontAlgn="ctr"/>
                      <a:r>
                        <a:rPr lang="ru-RU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282933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  <a:p>
                      <a:pPr algn="ctr" fontAlgn="ctr"/>
                      <a:r>
                        <a:rPr lang="ru-RU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233402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  <a:p>
                      <a:pPr algn="ctr" fontAlgn="ctr"/>
                      <a:r>
                        <a:rPr lang="ru-RU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516335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543600 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2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95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65521331"/>
                  </a:ext>
                </a:extLst>
              </a:tr>
              <a:tr h="740664">
                <a:tc>
                  <a:txBody>
                    <a:bodyPr/>
                    <a:lstStyle/>
                    <a:p>
                      <a:pPr algn="ctr" rtl="0" fontAlgn="ctr">
                        <a:lnSpc>
                          <a:spcPct val="100000"/>
                        </a:lnSpc>
                      </a:pPr>
                      <a:r>
                        <a:rPr lang="ro-MD" sz="20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Gam</a:t>
                      </a:r>
                      <a:r>
                        <a:rPr lang="ro-MD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-COVID-VAC (Sputnik-V)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  <a:p>
                      <a:pPr algn="ctr" fontAlgn="ctr"/>
                      <a:r>
                        <a:rPr lang="ru-RU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102138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  <a:p>
                      <a:pPr algn="ctr" fontAlgn="ctr"/>
                      <a:r>
                        <a:rPr lang="ru-RU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99395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  <a:p>
                      <a:pPr algn="ctr" fontAlgn="ctr"/>
                      <a:r>
                        <a:rPr lang="ru-RU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201533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2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206000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9</a:t>
                      </a:r>
                      <a:r>
                        <a:rPr lang="en-US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8</a:t>
                      </a:r>
                      <a:endParaRPr lang="ru-RU" sz="2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36860360"/>
                  </a:ext>
                </a:extLst>
              </a:tr>
              <a:tr h="670822">
                <a:tc>
                  <a:txBody>
                    <a:bodyPr/>
                    <a:lstStyle/>
                    <a:p>
                      <a:pPr algn="ctr" rtl="0" fontAlgn="ctr">
                        <a:lnSpc>
                          <a:spcPct val="100000"/>
                        </a:lnSpc>
                      </a:pPr>
                      <a:r>
                        <a:rPr lang="ro-MD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Pfizer/</a:t>
                      </a:r>
                      <a:r>
                        <a:rPr lang="ro-MD" sz="20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BioNTech</a:t>
                      </a:r>
                      <a:r>
                        <a:rPr lang="ro-MD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- </a:t>
                      </a:r>
                      <a:r>
                        <a:rPr lang="ro-MD" sz="20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Comirnaty</a:t>
                      </a:r>
                      <a:endParaRPr lang="ro-MD" sz="2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  <a:p>
                      <a:pPr algn="ctr" fontAlgn="ctr"/>
                      <a:r>
                        <a:rPr lang="ru-RU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108085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  <a:p>
                      <a:pPr algn="ctr" fontAlgn="ctr"/>
                      <a:r>
                        <a:rPr lang="ru-RU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62773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  <a:p>
                      <a:pPr algn="ctr" fontAlgn="ctr"/>
                      <a:r>
                        <a:rPr lang="ru-RU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170858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263250 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2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65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49996476"/>
                  </a:ext>
                </a:extLst>
              </a:tr>
              <a:tr h="670822">
                <a:tc>
                  <a:txBody>
                    <a:bodyPr/>
                    <a:lstStyle/>
                    <a:p>
                      <a:pPr algn="ctr" rtl="0" fontAlgn="ctr">
                        <a:lnSpc>
                          <a:spcPct val="100000"/>
                        </a:lnSpc>
                      </a:pPr>
                      <a:r>
                        <a:rPr lang="ro-MD" sz="20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Sinopharm</a:t>
                      </a:r>
                      <a:endParaRPr lang="ro-MD" sz="2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  <a:p>
                      <a:pPr algn="ctr" fontAlgn="ctr"/>
                      <a:r>
                        <a:rPr lang="ru-RU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27068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  <a:p>
                      <a:pPr algn="ctr" fontAlgn="ctr"/>
                      <a:r>
                        <a:rPr lang="ru-RU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18317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  <a:p>
                      <a:pPr algn="ctr" fontAlgn="ctr"/>
                      <a:r>
                        <a:rPr lang="ru-RU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45385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2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152000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30</a:t>
                      </a:r>
                      <a:endParaRPr lang="ru-RU" sz="2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32578196"/>
                  </a:ext>
                </a:extLst>
              </a:tr>
              <a:tr h="670822">
                <a:tc>
                  <a:txBody>
                    <a:bodyPr/>
                    <a:lstStyle/>
                    <a:p>
                      <a:pPr algn="ctr" rtl="0" fontAlgn="ctr">
                        <a:lnSpc>
                          <a:spcPct val="100000"/>
                        </a:lnSpc>
                      </a:pPr>
                      <a:r>
                        <a:rPr lang="ro-MD" sz="20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Sinovac</a:t>
                      </a:r>
                      <a:endParaRPr lang="ro-MD" sz="2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  <a:p>
                      <a:pPr algn="ctr" fontAlgn="ctr"/>
                      <a:r>
                        <a:rPr lang="ru-RU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42997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  <a:p>
                      <a:pPr algn="ctr" fontAlgn="ctr"/>
                      <a:r>
                        <a:rPr lang="ru-RU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39443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  <a:p>
                      <a:pPr algn="ctr" fontAlgn="ctr"/>
                      <a:r>
                        <a:rPr lang="ru-RU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82440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100000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8</a:t>
                      </a:r>
                      <a:r>
                        <a:rPr lang="en-US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</a:t>
                      </a:r>
                      <a:endParaRPr lang="ru-RU" sz="2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10250245"/>
                  </a:ext>
                </a:extLst>
              </a:tr>
              <a:tr h="670822">
                <a:tc>
                  <a:txBody>
                    <a:bodyPr/>
                    <a:lstStyle/>
                    <a:p>
                      <a:pPr algn="ctr" rtl="0" fontAlgn="ctr">
                        <a:lnSpc>
                          <a:spcPct val="100000"/>
                        </a:lnSpc>
                      </a:pPr>
                      <a:r>
                        <a:rPr lang="ro-MD" sz="20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Janssen</a:t>
                      </a:r>
                      <a:endParaRPr lang="ro-MD" sz="2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82543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82543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302500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</a:t>
                      </a:r>
                      <a:r>
                        <a:rPr lang="en-US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7</a:t>
                      </a:r>
                      <a:endParaRPr lang="ru-RU" sz="2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96812055"/>
                  </a:ext>
                </a:extLst>
              </a:tr>
              <a:tr h="568668">
                <a:tc>
                  <a:txBody>
                    <a:bodyPr/>
                    <a:lstStyle/>
                    <a:p>
                      <a:pPr algn="ctr" rtl="0" fontAlgn="ctr">
                        <a:lnSpc>
                          <a:spcPct val="100000"/>
                        </a:lnSpc>
                      </a:pPr>
                      <a:r>
                        <a:rPr lang="ro-MD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Total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645764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2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453330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1099094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1.567.350</a:t>
                      </a:r>
                      <a:endParaRPr lang="ru-RU" sz="2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70</a:t>
                      </a:r>
                      <a:endParaRPr lang="ru-RU" sz="2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65496466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11090457" y="0"/>
            <a:ext cx="7197543" cy="10287000"/>
          </a:xfrm>
          <a:prstGeom prst="rect">
            <a:avLst/>
          </a:prstGeom>
          <a:solidFill>
            <a:srgbClr val="F3F3F3"/>
          </a:solidFill>
        </p:spPr>
      </p:sp>
      <p:pic>
        <p:nvPicPr>
          <p:cNvPr id="3" name="Picture 3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11184541" y="2765410"/>
            <a:ext cx="7103459" cy="5327594"/>
          </a:xfrm>
          <a:prstGeom prst="rect">
            <a:avLst/>
          </a:prstGeom>
        </p:spPr>
      </p:pic>
      <p:sp>
        <p:nvSpPr>
          <p:cNvPr id="4" name="TextBox 4"/>
          <p:cNvSpPr txBox="1"/>
          <p:nvPr/>
        </p:nvSpPr>
        <p:spPr>
          <a:xfrm>
            <a:off x="838550" y="1198039"/>
            <a:ext cx="8495600" cy="153888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6000"/>
              </a:lnSpc>
            </a:pPr>
            <a:r>
              <a:rPr lang="en-US" sz="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DATELE CAMPANIEI DE VACCINARE COVID-19</a:t>
            </a:r>
          </a:p>
        </p:txBody>
      </p:sp>
      <p:sp>
        <p:nvSpPr>
          <p:cNvPr id="5" name="TextBox 5"/>
          <p:cNvSpPr txBox="1"/>
          <p:nvPr/>
        </p:nvSpPr>
        <p:spPr>
          <a:xfrm>
            <a:off x="1028700" y="3298899"/>
            <a:ext cx="7848250" cy="173124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480"/>
              </a:lnSpc>
            </a:pPr>
            <a:r>
              <a:rPr lang="en-US" sz="3200" spc="-32" dirty="0">
                <a:solidFill>
                  <a:srgbClr val="24242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Start </a:t>
            </a:r>
            <a:r>
              <a:rPr lang="en-US" sz="3200" spc="-32" dirty="0" err="1">
                <a:solidFill>
                  <a:srgbClr val="24242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campanie</a:t>
            </a:r>
            <a:r>
              <a:rPr lang="en-US" sz="3200" spc="-32" dirty="0">
                <a:solidFill>
                  <a:srgbClr val="24242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de </a:t>
            </a:r>
            <a:r>
              <a:rPr lang="en-US" sz="3200" spc="-32" dirty="0" err="1">
                <a:solidFill>
                  <a:srgbClr val="24242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vaccinare</a:t>
            </a:r>
            <a:r>
              <a:rPr lang="en-US" sz="3200" spc="-32" dirty="0">
                <a:solidFill>
                  <a:srgbClr val="24242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anti COVID-19:</a:t>
            </a:r>
          </a:p>
          <a:p>
            <a:pPr>
              <a:lnSpc>
                <a:spcPts val="4480"/>
              </a:lnSpc>
            </a:pPr>
            <a:r>
              <a:rPr lang="en-US" sz="3200" spc="-32" dirty="0">
                <a:solidFill>
                  <a:srgbClr val="24242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 </a:t>
            </a:r>
            <a:r>
              <a:rPr lang="en-US" sz="3200" spc="-32" dirty="0" err="1">
                <a:solidFill>
                  <a:srgbClr val="24242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martie</a:t>
            </a:r>
            <a:r>
              <a:rPr lang="en-US" sz="3200" spc="-32" dirty="0">
                <a:solidFill>
                  <a:srgbClr val="24242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2021</a:t>
            </a:r>
          </a:p>
          <a:p>
            <a:pPr>
              <a:lnSpc>
                <a:spcPts val="4480"/>
              </a:lnSpc>
            </a:pPr>
            <a:r>
              <a:rPr lang="en-US" sz="3200" spc="-32" dirty="0">
                <a:solidFill>
                  <a:srgbClr val="24242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Total doze administrate: </a:t>
            </a:r>
            <a:r>
              <a:rPr lang="ru-RU" sz="3200" b="1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1</a:t>
            </a:r>
            <a:r>
              <a:rPr lang="en-US" sz="3200" b="1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3200" b="1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099</a:t>
            </a:r>
            <a:r>
              <a:rPr lang="en-US" sz="3200" b="1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3200" b="1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094</a:t>
            </a:r>
            <a:r>
              <a:rPr lang="ru-RU" sz="3600" dirty="0"/>
              <a:t> </a:t>
            </a:r>
            <a:r>
              <a:rPr lang="en-US" sz="3200" spc="-32" dirty="0">
                <a:solidFill>
                  <a:srgbClr val="24242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doze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1028700" y="5429207"/>
            <a:ext cx="8305450" cy="628954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060"/>
              </a:lnSpc>
            </a:pPr>
            <a:endParaRPr lang="en-US" sz="2900" spc="-29" dirty="0">
              <a:solidFill>
                <a:srgbClr val="242423"/>
              </a:solidFill>
              <a:latin typeface="Heebo Regular Bold"/>
            </a:endParaRPr>
          </a:p>
          <a:p>
            <a:pPr>
              <a:lnSpc>
                <a:spcPts val="4060"/>
              </a:lnSpc>
            </a:pPr>
            <a:r>
              <a:rPr lang="en-US" sz="3200" b="1" spc="-29" dirty="0" err="1">
                <a:solidFill>
                  <a:srgbClr val="24242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Acoperirea</a:t>
            </a:r>
            <a:r>
              <a:rPr lang="en-US" sz="3200" b="1" spc="-29" dirty="0">
                <a:solidFill>
                  <a:srgbClr val="24242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spc="-29" dirty="0" err="1">
                <a:solidFill>
                  <a:srgbClr val="24242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vaccinală</a:t>
            </a:r>
            <a:endParaRPr lang="en-US" sz="3200" b="1" spc="-29" dirty="0">
              <a:solidFill>
                <a:srgbClr val="242423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ts val="4060"/>
              </a:lnSpc>
            </a:pPr>
            <a:r>
              <a:rPr lang="en-US" sz="3200" spc="-29" dirty="0" err="1">
                <a:solidFill>
                  <a:srgbClr val="24242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Populația</a:t>
            </a:r>
            <a:r>
              <a:rPr lang="en-US" sz="3200" spc="-29" dirty="0">
                <a:solidFill>
                  <a:srgbClr val="24242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general cu o </a:t>
            </a:r>
            <a:r>
              <a:rPr lang="en-US" sz="3200" spc="-29" dirty="0" err="1">
                <a:solidFill>
                  <a:srgbClr val="24242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doză</a:t>
            </a:r>
            <a:r>
              <a:rPr lang="en-US" sz="3200" spc="-29" dirty="0">
                <a:solidFill>
                  <a:srgbClr val="24242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18,87 %</a:t>
            </a:r>
          </a:p>
          <a:p>
            <a:pPr>
              <a:lnSpc>
                <a:spcPts val="4060"/>
              </a:lnSpc>
            </a:pPr>
            <a:r>
              <a:rPr lang="en-US" sz="3200" spc="-29" dirty="0" err="1">
                <a:solidFill>
                  <a:srgbClr val="24242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Populația</a:t>
            </a:r>
            <a:r>
              <a:rPr lang="en-US" sz="3200" spc="-29" dirty="0">
                <a:solidFill>
                  <a:srgbClr val="24242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general cu </a:t>
            </a:r>
            <a:r>
              <a:rPr lang="en-US" sz="3200" spc="-29" dirty="0" err="1">
                <a:solidFill>
                  <a:srgbClr val="24242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două</a:t>
            </a:r>
            <a:r>
              <a:rPr lang="en-US" sz="3200" spc="-29" dirty="0">
                <a:solidFill>
                  <a:srgbClr val="24242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doze: 13,25  %</a:t>
            </a:r>
          </a:p>
          <a:p>
            <a:pPr>
              <a:lnSpc>
                <a:spcPts val="4060"/>
              </a:lnSpc>
            </a:pPr>
            <a:r>
              <a:rPr lang="en-US" sz="3200" spc="-29" dirty="0" err="1">
                <a:solidFill>
                  <a:srgbClr val="24242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Acoperirea</a:t>
            </a:r>
            <a:r>
              <a:rPr lang="en-US" sz="3200" spc="-29" dirty="0">
                <a:solidFill>
                  <a:srgbClr val="24242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spc="-29" dirty="0" err="1">
                <a:solidFill>
                  <a:srgbClr val="24242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națională</a:t>
            </a:r>
            <a:r>
              <a:rPr lang="en-US" sz="3200" spc="-29" dirty="0">
                <a:solidFill>
                  <a:srgbClr val="24242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spc="-29" dirty="0" err="1">
                <a:solidFill>
                  <a:srgbClr val="24242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completă</a:t>
            </a:r>
            <a:r>
              <a:rPr lang="en-US" sz="3200" spc="-29" dirty="0">
                <a:solidFill>
                  <a:srgbClr val="24242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15,66 %</a:t>
            </a:r>
          </a:p>
          <a:p>
            <a:pPr>
              <a:lnSpc>
                <a:spcPts val="4060"/>
              </a:lnSpc>
            </a:pPr>
            <a:r>
              <a:rPr lang="en-US" sz="3200" spc="-29" dirty="0" err="1">
                <a:solidFill>
                  <a:srgbClr val="24242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Spitalele</a:t>
            </a:r>
            <a:r>
              <a:rPr lang="en-US" sz="3200" spc="-29" dirty="0">
                <a:solidFill>
                  <a:srgbClr val="24242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spc="-29" dirty="0" err="1">
                <a:solidFill>
                  <a:srgbClr val="24242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municpale</a:t>
            </a:r>
            <a:r>
              <a:rPr lang="en-US" sz="3200" spc="-29" dirty="0">
                <a:solidFill>
                  <a:srgbClr val="24242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spc="-29" dirty="0" err="1">
                <a:solidFill>
                  <a:srgbClr val="24242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</a:t>
            </a:r>
            <a:r>
              <a:rPr lang="en-US" sz="3200" spc="-29" dirty="0">
                <a:solidFill>
                  <a:srgbClr val="24242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spc="-29" dirty="0" err="1">
                <a:solidFill>
                  <a:srgbClr val="24242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republicane</a:t>
            </a:r>
            <a:r>
              <a:rPr lang="en-US" sz="3200" spc="-29" dirty="0">
                <a:solidFill>
                  <a:srgbClr val="24242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95 %</a:t>
            </a:r>
          </a:p>
          <a:p>
            <a:pPr>
              <a:lnSpc>
                <a:spcPts val="4060"/>
              </a:lnSpc>
            </a:pPr>
            <a:r>
              <a:rPr lang="en-US" sz="3200" spc="-29" dirty="0" err="1">
                <a:solidFill>
                  <a:srgbClr val="24242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Lucratori</a:t>
            </a:r>
            <a:r>
              <a:rPr lang="en-US" sz="3200" spc="-29" dirty="0">
                <a:solidFill>
                  <a:srgbClr val="24242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spc="-29" dirty="0" err="1">
                <a:solidFill>
                  <a:srgbClr val="24242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medicali</a:t>
            </a:r>
            <a:r>
              <a:rPr lang="en-US" sz="3200" spc="-29" dirty="0">
                <a:solidFill>
                  <a:srgbClr val="24242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spc="-29" dirty="0" err="1">
                <a:solidFill>
                  <a:srgbClr val="24242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vaccinati</a:t>
            </a:r>
            <a:r>
              <a:rPr lang="en-US" sz="3200" spc="-29" dirty="0">
                <a:solidFill>
                  <a:srgbClr val="24242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cu o </a:t>
            </a:r>
            <a:r>
              <a:rPr lang="en-US" sz="3200" spc="-29" dirty="0" err="1">
                <a:solidFill>
                  <a:srgbClr val="24242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doză</a:t>
            </a:r>
            <a:r>
              <a:rPr lang="en-US" sz="3200" spc="-29" dirty="0">
                <a:solidFill>
                  <a:srgbClr val="24242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87,51 %</a:t>
            </a:r>
          </a:p>
          <a:p>
            <a:pPr>
              <a:lnSpc>
                <a:spcPts val="4060"/>
              </a:lnSpc>
            </a:pPr>
            <a:r>
              <a:rPr lang="en-US" sz="3200" spc="-29" dirty="0" err="1">
                <a:solidFill>
                  <a:srgbClr val="24242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Lucratori</a:t>
            </a:r>
            <a:r>
              <a:rPr lang="en-US" sz="3200" spc="-29" dirty="0">
                <a:solidFill>
                  <a:srgbClr val="24242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spc="-29" dirty="0" err="1">
                <a:solidFill>
                  <a:srgbClr val="24242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medicali</a:t>
            </a:r>
            <a:r>
              <a:rPr lang="en-US" sz="3200" spc="-29" dirty="0">
                <a:solidFill>
                  <a:srgbClr val="24242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spc="-29" dirty="0" err="1">
                <a:solidFill>
                  <a:srgbClr val="24242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vaccinati</a:t>
            </a:r>
            <a:r>
              <a:rPr lang="en-US" sz="3200" spc="-29" dirty="0">
                <a:solidFill>
                  <a:srgbClr val="24242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cu </a:t>
            </a:r>
            <a:r>
              <a:rPr lang="en-US" sz="3200" spc="-29" dirty="0" err="1">
                <a:solidFill>
                  <a:srgbClr val="24242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două</a:t>
            </a:r>
            <a:r>
              <a:rPr lang="en-US" sz="3200" spc="-29" dirty="0">
                <a:solidFill>
                  <a:srgbClr val="24242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doze: 83,08 %</a:t>
            </a:r>
          </a:p>
          <a:p>
            <a:pPr>
              <a:lnSpc>
                <a:spcPts val="4060"/>
              </a:lnSpc>
            </a:pPr>
            <a:r>
              <a:rPr lang="en-US" sz="2900" spc="-29" dirty="0">
                <a:solidFill>
                  <a:srgbClr val="242423"/>
                </a:solidFill>
                <a:latin typeface="Heebo Regular Bold"/>
              </a:rPr>
              <a:t>  </a:t>
            </a:r>
          </a:p>
          <a:p>
            <a:pPr>
              <a:lnSpc>
                <a:spcPts val="4060"/>
              </a:lnSpc>
            </a:pPr>
            <a:endParaRPr lang="en-US" sz="2900" spc="-29" dirty="0">
              <a:solidFill>
                <a:srgbClr val="242423"/>
              </a:solidFill>
              <a:latin typeface="Heebo Regular Bold"/>
            </a:endParaRPr>
          </a:p>
          <a:p>
            <a:pPr>
              <a:lnSpc>
                <a:spcPts val="4060"/>
              </a:lnSpc>
            </a:pPr>
            <a:endParaRPr lang="en-US" sz="2900" spc="-29" dirty="0">
              <a:solidFill>
                <a:srgbClr val="242423"/>
              </a:solidFill>
              <a:latin typeface="Heebo Regular Bold"/>
            </a:endParaRPr>
          </a:p>
          <a:p>
            <a:pPr>
              <a:lnSpc>
                <a:spcPts val="4060"/>
              </a:lnSpc>
              <a:spcBef>
                <a:spcPct val="0"/>
              </a:spcBef>
            </a:pPr>
            <a:endParaRPr lang="en-US" sz="2900" spc="-29" dirty="0">
              <a:solidFill>
                <a:srgbClr val="242423"/>
              </a:solidFill>
              <a:latin typeface="Heebo Regular Bold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11090457" y="0"/>
            <a:ext cx="7197543" cy="10287000"/>
          </a:xfrm>
          <a:prstGeom prst="rect">
            <a:avLst/>
          </a:prstGeom>
          <a:solidFill>
            <a:srgbClr val="F3F3F3"/>
          </a:solidFill>
        </p:spPr>
      </p:sp>
      <p:pic>
        <p:nvPicPr>
          <p:cNvPr id="3" name="Picture 3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11184541" y="2704429"/>
            <a:ext cx="7103459" cy="5327594"/>
          </a:xfrm>
          <a:prstGeom prst="rect">
            <a:avLst/>
          </a:prstGeom>
        </p:spPr>
      </p:pic>
      <p:sp>
        <p:nvSpPr>
          <p:cNvPr id="4" name="TextBox 4"/>
          <p:cNvSpPr txBox="1"/>
          <p:nvPr/>
        </p:nvSpPr>
        <p:spPr>
          <a:xfrm>
            <a:off x="1513892" y="663275"/>
            <a:ext cx="8305450" cy="153888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ts val="6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0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DATELE CAMPANIEI DE VACCINARE COVID-19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1028700" y="5429207"/>
            <a:ext cx="8305450" cy="208326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ts val="406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900" b="0" i="0" u="none" strike="noStrike" kern="1200" cap="none" spc="-29" normalizeH="0" baseline="0" noProof="0" dirty="0">
              <a:ln>
                <a:noFill/>
              </a:ln>
              <a:solidFill>
                <a:srgbClr val="242423"/>
              </a:solidFill>
              <a:effectLst/>
              <a:uLnTx/>
              <a:uFillTx/>
              <a:latin typeface="Heebo Regular Bold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ts val="406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900" b="0" i="0" u="none" strike="noStrike" kern="1200" cap="none" spc="-29" normalizeH="0" baseline="0" noProof="0" dirty="0">
              <a:ln>
                <a:noFill/>
              </a:ln>
              <a:solidFill>
                <a:srgbClr val="242423"/>
              </a:solidFill>
              <a:effectLst/>
              <a:uLnTx/>
              <a:uFillTx/>
              <a:latin typeface="Heebo Regular Bold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ts val="406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900" b="0" i="0" u="none" strike="noStrike" kern="1200" cap="none" spc="-29" normalizeH="0" baseline="0" noProof="0" dirty="0">
              <a:ln>
                <a:noFill/>
              </a:ln>
              <a:solidFill>
                <a:srgbClr val="242423"/>
              </a:solidFill>
              <a:effectLst/>
              <a:uLnTx/>
              <a:uFillTx/>
              <a:latin typeface="Heebo Regular Bold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ts val="406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900" b="0" i="0" u="none" strike="noStrike" kern="1200" cap="none" spc="-29" normalizeH="0" baseline="0" noProof="0" dirty="0">
              <a:ln>
                <a:noFill/>
              </a:ln>
              <a:solidFill>
                <a:srgbClr val="242423"/>
              </a:solidFill>
              <a:effectLst/>
              <a:uLnTx/>
              <a:uFillTx/>
              <a:latin typeface="Heebo Regular Bold"/>
              <a:ea typeface="+mn-ea"/>
              <a:cs typeface="+mn-cs"/>
            </a:endParaRPr>
          </a:p>
        </p:txBody>
      </p:sp>
      <p:graphicFrame>
        <p:nvGraphicFramePr>
          <p:cNvPr id="8" name="Diagramă 7">
            <a:extLst>
              <a:ext uri="{FF2B5EF4-FFF2-40B4-BE49-F238E27FC236}">
                <a16:creationId xmlns:a16="http://schemas.microsoft.com/office/drawing/2014/main" id="{23A46243-4890-44A1-82DE-EEF134DE2E13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558639690"/>
              </p:ext>
            </p:extLst>
          </p:nvPr>
        </p:nvGraphicFramePr>
        <p:xfrm>
          <a:off x="1513892" y="3467100"/>
          <a:ext cx="8906973" cy="546730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8747382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4"/>
          <p:cNvSpPr txBox="1"/>
          <p:nvPr/>
        </p:nvSpPr>
        <p:spPr>
          <a:xfrm>
            <a:off x="3505200" y="647700"/>
            <a:ext cx="12115800" cy="76944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ts val="6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5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Acoperirea</a:t>
            </a:r>
            <a:r>
              <a:rPr lang="en-US" sz="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vaccinal</a:t>
            </a:r>
            <a:r>
              <a:rPr lang="ro-RO" sz="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ă pe categorii de </a:t>
            </a:r>
            <a:r>
              <a:rPr lang="ro-RO" sz="5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vîrstă</a:t>
            </a:r>
            <a:r>
              <a:rPr lang="ro-RO" sz="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(%)</a:t>
            </a:r>
            <a:endParaRPr kumimoji="0" lang="en-US" sz="500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6"/>
          <p:cNvSpPr txBox="1"/>
          <p:nvPr/>
        </p:nvSpPr>
        <p:spPr>
          <a:xfrm>
            <a:off x="1028700" y="5429207"/>
            <a:ext cx="8305450" cy="208326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ts val="406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900" b="0" i="0" u="none" strike="noStrike" kern="1200" cap="none" spc="-29" normalizeH="0" baseline="0" noProof="0" dirty="0">
              <a:ln>
                <a:noFill/>
              </a:ln>
              <a:solidFill>
                <a:srgbClr val="242423"/>
              </a:solidFill>
              <a:effectLst/>
              <a:uLnTx/>
              <a:uFillTx/>
              <a:latin typeface="Heebo Regular Bold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ts val="406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900" b="0" i="0" u="none" strike="noStrike" kern="1200" cap="none" spc="-29" normalizeH="0" baseline="0" noProof="0" dirty="0">
              <a:ln>
                <a:noFill/>
              </a:ln>
              <a:solidFill>
                <a:srgbClr val="242423"/>
              </a:solidFill>
              <a:effectLst/>
              <a:uLnTx/>
              <a:uFillTx/>
              <a:latin typeface="Heebo Regular Bold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ts val="406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900" b="0" i="0" u="none" strike="noStrike" kern="1200" cap="none" spc="-29" normalizeH="0" baseline="0" noProof="0" dirty="0">
              <a:ln>
                <a:noFill/>
              </a:ln>
              <a:solidFill>
                <a:srgbClr val="242423"/>
              </a:solidFill>
              <a:effectLst/>
              <a:uLnTx/>
              <a:uFillTx/>
              <a:latin typeface="Heebo Regular Bold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ts val="406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900" b="0" i="0" u="none" strike="noStrike" kern="1200" cap="none" spc="-29" normalizeH="0" baseline="0" noProof="0" dirty="0">
              <a:ln>
                <a:noFill/>
              </a:ln>
              <a:solidFill>
                <a:srgbClr val="242423"/>
              </a:solidFill>
              <a:effectLst/>
              <a:uLnTx/>
              <a:uFillTx/>
              <a:latin typeface="Heebo Regular Bold"/>
              <a:ea typeface="+mn-ea"/>
              <a:cs typeface="+mn-cs"/>
            </a:endParaRPr>
          </a:p>
        </p:txBody>
      </p:sp>
      <p:graphicFrame>
        <p:nvGraphicFramePr>
          <p:cNvPr id="5" name="Diagramă 4">
            <a:extLst>
              <a:ext uri="{FF2B5EF4-FFF2-40B4-BE49-F238E27FC236}">
                <a16:creationId xmlns:a16="http://schemas.microsoft.com/office/drawing/2014/main" id="{6E0D2F4C-608D-4AA5-B79D-F176E9A9B70E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073953911"/>
              </p:ext>
            </p:extLst>
          </p:nvPr>
        </p:nvGraphicFramePr>
        <p:xfrm>
          <a:off x="685800" y="2171700"/>
          <a:ext cx="16230600" cy="7010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64824582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4"/>
          <p:cNvSpPr txBox="1"/>
          <p:nvPr/>
        </p:nvSpPr>
        <p:spPr>
          <a:xfrm>
            <a:off x="3581400" y="576015"/>
            <a:ext cx="12877800" cy="230832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ts val="6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0" i="0" u="none" strike="noStrike" kern="1200" cap="none" spc="0" normalizeH="0" baseline="0" noProof="0" dirty="0">
                <a:ln>
                  <a:noFill/>
                </a:ln>
                <a:solidFill>
                  <a:srgbClr val="242423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DATELE </a:t>
            </a:r>
            <a:r>
              <a:rPr kumimoji="0" lang="ro-MD" sz="4800" b="0" i="0" u="none" strike="noStrike" kern="1200" cap="none" spc="0" normalizeH="0" baseline="0" noProof="0" dirty="0">
                <a:ln>
                  <a:noFill/>
                </a:ln>
                <a:solidFill>
                  <a:srgbClr val="242423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SĂPTĂMÂNALE </a:t>
            </a:r>
            <a:r>
              <a:rPr lang="ro-MD" sz="4800" dirty="0">
                <a:solidFill>
                  <a:srgbClr val="24242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</a:t>
            </a:r>
            <a:r>
              <a:rPr kumimoji="0" lang="en-US" sz="4800" b="0" i="0" u="none" strike="noStrike" kern="1200" cap="none" spc="0" normalizeH="0" baseline="0" noProof="0" dirty="0">
                <a:ln>
                  <a:noFill/>
                </a:ln>
                <a:solidFill>
                  <a:srgbClr val="242423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CAMPANIEI DE VACCINARE COVID-19</a:t>
            </a:r>
            <a:endParaRPr kumimoji="0" lang="ro-MD" sz="4800" b="0" i="0" u="none" strike="noStrike" kern="1200" cap="none" spc="0" normalizeH="0" baseline="0" noProof="0" dirty="0">
              <a:ln>
                <a:noFill/>
              </a:ln>
              <a:solidFill>
                <a:srgbClr val="242423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ts val="6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000" b="0" i="0" u="none" strike="noStrike" kern="1200" cap="none" spc="0" normalizeH="0" baseline="0" noProof="0" dirty="0">
              <a:ln>
                <a:noFill/>
              </a:ln>
              <a:solidFill>
                <a:srgbClr val="242423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6"/>
          <p:cNvSpPr txBox="1"/>
          <p:nvPr/>
        </p:nvSpPr>
        <p:spPr>
          <a:xfrm>
            <a:off x="1028700" y="5429207"/>
            <a:ext cx="8305450" cy="208326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ts val="406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900" b="0" i="0" u="none" strike="noStrike" kern="1200" cap="none" spc="-29" normalizeH="0" baseline="0" noProof="0" dirty="0">
              <a:ln>
                <a:noFill/>
              </a:ln>
              <a:solidFill>
                <a:srgbClr val="242423"/>
              </a:solidFill>
              <a:effectLst/>
              <a:uLnTx/>
              <a:uFillTx/>
              <a:latin typeface="Heebo Regular Bold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ts val="406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900" b="0" i="0" u="none" strike="noStrike" kern="1200" cap="none" spc="-29" normalizeH="0" baseline="0" noProof="0" dirty="0">
              <a:ln>
                <a:noFill/>
              </a:ln>
              <a:solidFill>
                <a:srgbClr val="242423"/>
              </a:solidFill>
              <a:effectLst/>
              <a:uLnTx/>
              <a:uFillTx/>
              <a:latin typeface="Heebo Regular Bold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ts val="406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900" b="0" i="0" u="none" strike="noStrike" kern="1200" cap="none" spc="-29" normalizeH="0" baseline="0" noProof="0" dirty="0">
              <a:ln>
                <a:noFill/>
              </a:ln>
              <a:solidFill>
                <a:srgbClr val="242423"/>
              </a:solidFill>
              <a:effectLst/>
              <a:uLnTx/>
              <a:uFillTx/>
              <a:latin typeface="Heebo Regular Bold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ts val="406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900" b="0" i="0" u="none" strike="noStrike" kern="1200" cap="none" spc="-29" normalizeH="0" baseline="0" noProof="0" dirty="0">
              <a:ln>
                <a:noFill/>
              </a:ln>
              <a:solidFill>
                <a:srgbClr val="242423"/>
              </a:solidFill>
              <a:effectLst/>
              <a:uLnTx/>
              <a:uFillTx/>
              <a:latin typeface="Heebo Regular Bold"/>
              <a:ea typeface="+mn-ea"/>
              <a:cs typeface="+mn-cs"/>
            </a:endParaRPr>
          </a:p>
        </p:txBody>
      </p:sp>
      <p:graphicFrame>
        <p:nvGraphicFramePr>
          <p:cNvPr id="5" name="Chart 8">
            <a:extLst>
              <a:ext uri="{FF2B5EF4-FFF2-40B4-BE49-F238E27FC236}">
                <a16:creationId xmlns:a16="http://schemas.microsoft.com/office/drawing/2014/main" id="{B79C19E9-4DB8-4C25-B2E8-AAE2E9AAB56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765065774"/>
              </p:ext>
            </p:extLst>
          </p:nvPr>
        </p:nvGraphicFramePr>
        <p:xfrm>
          <a:off x="838550" y="2324100"/>
          <a:ext cx="16992250" cy="7696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66640786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setăText 3">
            <a:extLst>
              <a:ext uri="{FF2B5EF4-FFF2-40B4-BE49-F238E27FC236}">
                <a16:creationId xmlns:a16="http://schemas.microsoft.com/office/drawing/2014/main" id="{8FDF7B8C-F373-419C-B8D7-BB55CBFF7320}"/>
              </a:ext>
            </a:extLst>
          </p:cNvPr>
          <p:cNvSpPr txBox="1"/>
          <p:nvPr/>
        </p:nvSpPr>
        <p:spPr>
          <a:xfrm>
            <a:off x="2286000" y="1181100"/>
            <a:ext cx="13944600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4800" dirty="0">
                <a:solidFill>
                  <a:srgbClr val="24242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ACOPERIREA VACCINAL</a:t>
            </a:r>
            <a:r>
              <a:rPr lang="ro-RO" sz="4800" dirty="0">
                <a:solidFill>
                  <a:srgbClr val="24242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Ă ÎN TERITORII </a:t>
            </a:r>
            <a:endParaRPr lang="ru-RU" sz="4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6" name="Diagramă 5">
            <a:extLst>
              <a:ext uri="{FF2B5EF4-FFF2-40B4-BE49-F238E27FC236}">
                <a16:creationId xmlns:a16="http://schemas.microsoft.com/office/drawing/2014/main" id="{98467290-3A3E-4D12-951E-32C0E71A5FB2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180370882"/>
              </p:ext>
            </p:extLst>
          </p:nvPr>
        </p:nvGraphicFramePr>
        <p:xfrm>
          <a:off x="762000" y="2400300"/>
          <a:ext cx="16687800" cy="7391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43986380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3"/>
          <p:cNvGrpSpPr/>
          <p:nvPr/>
        </p:nvGrpSpPr>
        <p:grpSpPr>
          <a:xfrm>
            <a:off x="8810625" y="9460042"/>
            <a:ext cx="2083030" cy="554495"/>
            <a:chOff x="0" y="0"/>
            <a:chExt cx="4349750" cy="1157888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4349750" cy="1157888"/>
            </a:xfrm>
            <a:custGeom>
              <a:avLst/>
              <a:gdLst/>
              <a:ahLst/>
              <a:cxnLst/>
              <a:rect l="l" t="t" r="r" b="b"/>
              <a:pathLst>
                <a:path w="4349750" h="1157888">
                  <a:moveTo>
                    <a:pt x="0" y="0"/>
                  </a:moveTo>
                  <a:lnTo>
                    <a:pt x="4349750" y="0"/>
                  </a:lnTo>
                  <a:lnTo>
                    <a:pt x="4349750" y="1157888"/>
                  </a:lnTo>
                  <a:lnTo>
                    <a:pt x="0" y="1157888"/>
                  </a:lnTo>
                  <a:close/>
                </a:path>
              </a:pathLst>
            </a:custGeom>
            <a:solidFill>
              <a:srgbClr val="FFFFFF"/>
            </a:solidFill>
          </p:spPr>
        </p:sp>
      </p:grpSp>
      <p:grpSp>
        <p:nvGrpSpPr>
          <p:cNvPr id="5" name="Group 5"/>
          <p:cNvGrpSpPr/>
          <p:nvPr/>
        </p:nvGrpSpPr>
        <p:grpSpPr>
          <a:xfrm>
            <a:off x="11591925" y="9404926"/>
            <a:ext cx="1666875" cy="443716"/>
            <a:chOff x="0" y="0"/>
            <a:chExt cx="4349750" cy="1157888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4349750" cy="1157888"/>
            </a:xfrm>
            <a:custGeom>
              <a:avLst/>
              <a:gdLst/>
              <a:ahLst/>
              <a:cxnLst/>
              <a:rect l="l" t="t" r="r" b="b"/>
              <a:pathLst>
                <a:path w="4349750" h="1157888">
                  <a:moveTo>
                    <a:pt x="0" y="0"/>
                  </a:moveTo>
                  <a:lnTo>
                    <a:pt x="4349750" y="0"/>
                  </a:lnTo>
                  <a:lnTo>
                    <a:pt x="4349750" y="1157888"/>
                  </a:lnTo>
                  <a:lnTo>
                    <a:pt x="0" y="1157888"/>
                  </a:lnTo>
                  <a:close/>
                </a:path>
              </a:pathLst>
            </a:custGeom>
            <a:solidFill>
              <a:srgbClr val="FFFFFF"/>
            </a:solidFill>
          </p:spPr>
        </p:sp>
      </p:grpSp>
      <p:pic>
        <p:nvPicPr>
          <p:cNvPr id="7" name="Picture 7"/>
          <p:cNvPicPr>
            <a:picLocks noChangeAspect="1"/>
          </p:cNvPicPr>
          <p:nvPr/>
        </p:nvPicPr>
        <p:blipFill>
          <a:blip r:embed="rId2"/>
          <a:srcRect l="9897" r="9897"/>
          <a:stretch>
            <a:fillRect/>
          </a:stretch>
        </p:blipFill>
        <p:spPr>
          <a:xfrm>
            <a:off x="15615623" y="983417"/>
            <a:ext cx="2367577" cy="2951933"/>
          </a:xfrm>
          <a:prstGeom prst="rect">
            <a:avLst/>
          </a:prstGeom>
        </p:spPr>
      </p:pic>
      <p:sp>
        <p:nvSpPr>
          <p:cNvPr id="8" name="TextBox 8"/>
          <p:cNvSpPr txBox="1"/>
          <p:nvPr/>
        </p:nvSpPr>
        <p:spPr>
          <a:xfrm>
            <a:off x="6553200" y="1518487"/>
            <a:ext cx="5181600" cy="84715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3393"/>
              </a:lnSpc>
            </a:pP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Startul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campaniei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de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vaccinare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</a:p>
          <a:p>
            <a:pPr algn="ctr">
              <a:lnSpc>
                <a:spcPts val="3393"/>
              </a:lnSpc>
            </a:pP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martie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2021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11985578" y="4040837"/>
            <a:ext cx="5997622" cy="32567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2754"/>
              </a:lnSpc>
              <a:spcBef>
                <a:spcPct val="0"/>
              </a:spcBef>
            </a:pPr>
            <a:r>
              <a:rPr lang="en-US" sz="2400" spc="-19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Proporția</a:t>
            </a:r>
            <a:r>
              <a:rPr lang="en-US" sz="2400" spc="-19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spc="-19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medie</a:t>
            </a:r>
            <a:r>
              <a:rPr lang="en-US" sz="2400" spc="-19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spc="-19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săptămânală</a:t>
            </a:r>
            <a:r>
              <a:rPr lang="en-US" sz="2400" spc="-19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 </a:t>
            </a:r>
            <a:r>
              <a:rPr lang="en-US" sz="2400" spc="-19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lucrătorilor</a:t>
            </a:r>
            <a:r>
              <a:rPr lang="en-US" sz="2400" spc="-19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din </a:t>
            </a:r>
            <a:r>
              <a:rPr lang="en-US" sz="2400" spc="-19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domeniul</a:t>
            </a:r>
            <a:r>
              <a:rPr lang="en-US" sz="2400" spc="-19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medical </a:t>
            </a:r>
            <a:r>
              <a:rPr lang="en-US" sz="2400" spc="-19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infectați</a:t>
            </a:r>
            <a:r>
              <a:rPr lang="en-US" sz="2400" spc="-19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cu COVID-19 din </a:t>
            </a:r>
            <a:r>
              <a:rPr lang="en-US" sz="2400" spc="-19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totalul</a:t>
            </a:r>
            <a:r>
              <a:rPr lang="en-US" sz="2400" spc="-19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de </a:t>
            </a:r>
            <a:r>
              <a:rPr lang="en-US" sz="2400" spc="-19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cazuri</a:t>
            </a:r>
            <a:r>
              <a:rPr lang="en-US" sz="2400" spc="-19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 </a:t>
            </a:r>
            <a:r>
              <a:rPr lang="en-US" sz="2400" spc="-19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constituit</a:t>
            </a:r>
            <a:r>
              <a:rPr lang="en-US" sz="2400" spc="-19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marL="424791" lvl="1" indent="-212395" algn="just">
              <a:lnSpc>
                <a:spcPts val="2754"/>
              </a:lnSpc>
              <a:buFont typeface="Arial"/>
              <a:buChar char="•"/>
            </a:pPr>
            <a:r>
              <a:rPr lang="en-US" sz="2400" spc="-19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Toată</a:t>
            </a:r>
            <a:r>
              <a:rPr lang="en-US" sz="2400" spc="-19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spc="-19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perioada</a:t>
            </a:r>
            <a:r>
              <a:rPr lang="en-US" sz="2400" spc="-19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- 12% </a:t>
            </a:r>
            <a:r>
              <a:rPr lang="en-GB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CI [10,02 - 13,97]</a:t>
            </a:r>
            <a:endParaRPr lang="en-US" sz="2400" spc="-19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24791" lvl="1" indent="-212395" algn="just">
              <a:lnSpc>
                <a:spcPts val="2754"/>
              </a:lnSpc>
              <a:buFont typeface="Arial"/>
              <a:buChar char="•"/>
            </a:pPr>
            <a:r>
              <a:rPr lang="en-US" sz="2400" spc="-19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Săptămâna</a:t>
            </a:r>
            <a:r>
              <a:rPr lang="en-US" sz="2400" spc="-19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31 -  0,3 % </a:t>
            </a:r>
          </a:p>
          <a:p>
            <a:pPr algn="just">
              <a:lnSpc>
                <a:spcPts val="2754"/>
              </a:lnSpc>
            </a:pPr>
            <a:endParaRPr lang="en-US" sz="2400" spc="-19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ts val="2894"/>
              </a:lnSpc>
            </a:pPr>
            <a:r>
              <a:rPr lang="en-US" sz="2067" spc="-2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Scăderea</a:t>
            </a:r>
            <a:r>
              <a:rPr lang="en-US" sz="2067" spc="-2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de </a:t>
            </a:r>
            <a:r>
              <a:rPr lang="en-US" sz="2067" spc="-2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peste</a:t>
            </a:r>
            <a:r>
              <a:rPr lang="en-US" sz="2067" spc="-2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067" b="1" spc="-2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90 </a:t>
            </a:r>
            <a:r>
              <a:rPr lang="en-GB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% </a:t>
            </a:r>
            <a:r>
              <a:rPr lang="en-US" sz="2067" spc="-2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</a:t>
            </a:r>
            <a:r>
              <a:rPr lang="en-US" sz="2067" spc="-2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morbidității</a:t>
            </a:r>
            <a:r>
              <a:rPr lang="en-US" sz="2067" spc="-2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67" spc="-2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în</a:t>
            </a:r>
            <a:r>
              <a:rPr lang="en-US" sz="2067" spc="-2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67" spc="-2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rândul</a:t>
            </a:r>
            <a:r>
              <a:rPr lang="en-US" sz="2067" spc="-2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67" spc="-2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lucrătorilor</a:t>
            </a:r>
            <a:r>
              <a:rPr lang="en-US" sz="2067" spc="-2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67" spc="-2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medicali</a:t>
            </a:r>
            <a:r>
              <a:rPr lang="en-US" sz="2067" spc="-2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67" spc="-2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odată</a:t>
            </a:r>
            <a:r>
              <a:rPr lang="en-US" sz="2067" b="1" spc="-2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67" spc="-2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cu </a:t>
            </a:r>
            <a:r>
              <a:rPr lang="en-US" sz="2067" spc="-2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inițierea</a:t>
            </a:r>
            <a:r>
              <a:rPr lang="en-US" sz="2067" spc="-2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67" spc="-2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campaniei</a:t>
            </a:r>
            <a:r>
              <a:rPr lang="en-US" sz="2067" spc="-2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de </a:t>
            </a:r>
            <a:r>
              <a:rPr lang="en-US" sz="2067" spc="-2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vaccinare</a:t>
            </a:r>
            <a:r>
              <a:rPr lang="en-US" sz="2067" spc="-2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anti COVID-19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685801" y="330850"/>
            <a:ext cx="17144995" cy="63485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5379"/>
              </a:lnSpc>
              <a:spcBef>
                <a:spcPct val="0"/>
              </a:spcBef>
            </a:pPr>
            <a:r>
              <a:rPr lang="en-US" sz="3842" spc="-38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Impactul</a:t>
            </a:r>
            <a:r>
              <a:rPr lang="en-US" sz="3842" spc="-38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842" spc="-38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vaccinării</a:t>
            </a:r>
            <a:r>
              <a:rPr lang="en-US" sz="3842" spc="-38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COVID-19 </a:t>
            </a:r>
            <a:r>
              <a:rPr lang="en-US" sz="3842" spc="-38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asupra</a:t>
            </a:r>
            <a:r>
              <a:rPr lang="en-US" sz="3842" spc="-38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842" spc="-38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infectării</a:t>
            </a:r>
            <a:r>
              <a:rPr lang="en-US" sz="3842" spc="-38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842" spc="-38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lucrătorilor</a:t>
            </a:r>
            <a:r>
              <a:rPr lang="en-US" sz="3842" spc="-38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842" spc="-38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medicali</a:t>
            </a:r>
            <a:r>
              <a:rPr lang="en-US" sz="3842" spc="-38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cu COVID-19</a:t>
            </a: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5141A62A-85C6-4F3C-BCAB-4273FA557F5B}"/>
              </a:ext>
            </a:extLst>
          </p:cNvPr>
          <p:cNvSpPr/>
          <p:nvPr/>
        </p:nvSpPr>
        <p:spPr>
          <a:xfrm>
            <a:off x="9796463" y="5012827"/>
            <a:ext cx="1795462" cy="5001710"/>
          </a:xfrm>
          <a:prstGeom prst="ellipse">
            <a:avLst/>
          </a:prstGeom>
          <a:noFill/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 dirty="0"/>
          </a:p>
        </p:txBody>
      </p: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0EAD8545-9E7E-4EDB-A596-ED0EF6B72247}"/>
              </a:ext>
            </a:extLst>
          </p:cNvPr>
          <p:cNvCxnSpPr>
            <a:cxnSpLocks/>
          </p:cNvCxnSpPr>
          <p:nvPr/>
        </p:nvCxnSpPr>
        <p:spPr>
          <a:xfrm>
            <a:off x="5334000" y="3086100"/>
            <a:ext cx="0" cy="1365901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3" name="Diagramă 12">
            <a:extLst>
              <a:ext uri="{FF2B5EF4-FFF2-40B4-BE49-F238E27FC236}">
                <a16:creationId xmlns:a16="http://schemas.microsoft.com/office/drawing/2014/main" id="{ECB04C50-F56C-44D1-819A-50C10B8F4C68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208017189"/>
              </p:ext>
            </p:extLst>
          </p:nvPr>
        </p:nvGraphicFramePr>
        <p:xfrm>
          <a:off x="990601" y="3612890"/>
          <a:ext cx="10744199" cy="623575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5118519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ă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12790</TotalTime>
  <Words>586</Words>
  <Application>Microsoft Office PowerPoint</Application>
  <PresentationFormat>Particularizare</PresentationFormat>
  <Paragraphs>154</Paragraphs>
  <Slides>14</Slides>
  <Notes>2</Notes>
  <HiddenSlides>0</HiddenSlides>
  <MMClips>0</MMClips>
  <ScaleCrop>false</ScaleCrop>
  <HeadingPairs>
    <vt:vector size="6" baseType="variant">
      <vt:variant>
        <vt:lpstr>Fonturi utilizate</vt:lpstr>
      </vt:variant>
      <vt:variant>
        <vt:i4>9</vt:i4>
      </vt:variant>
      <vt:variant>
        <vt:lpstr>Temă</vt:lpstr>
      </vt:variant>
      <vt:variant>
        <vt:i4>1</vt:i4>
      </vt:variant>
      <vt:variant>
        <vt:lpstr>Titluri diapozitive</vt:lpstr>
      </vt:variant>
      <vt:variant>
        <vt:i4>14</vt:i4>
      </vt:variant>
    </vt:vector>
  </HeadingPairs>
  <TitlesOfParts>
    <vt:vector size="24" baseType="lpstr">
      <vt:lpstr>Times New Roman</vt:lpstr>
      <vt:lpstr>Heebo Regular Bold</vt:lpstr>
      <vt:lpstr>Calibri</vt:lpstr>
      <vt:lpstr>Arial</vt:lpstr>
      <vt:lpstr>YACkoCJbd3A 0</vt:lpstr>
      <vt:lpstr>Heebo Regular</vt:lpstr>
      <vt:lpstr>Wingdings</vt:lpstr>
      <vt:lpstr>DejaVu Serif</vt:lpstr>
      <vt:lpstr>Arimo Bold</vt:lpstr>
      <vt:lpstr>Office Theme</vt:lpstr>
      <vt:lpstr>Prezentare PowerPoint</vt:lpstr>
      <vt:lpstr>Prezentare PowerPoint</vt:lpstr>
      <vt:lpstr>Prezentare PowerPoint</vt:lpstr>
      <vt:lpstr>Prezentare PowerPoint</vt:lpstr>
      <vt:lpstr>Prezentare PowerPoint</vt:lpstr>
      <vt:lpstr>Prezentare PowerPoint</vt:lpstr>
      <vt:lpstr>Prezentare PowerPoint</vt:lpstr>
      <vt:lpstr>Prezentare PowerPoint</vt:lpstr>
      <vt:lpstr>Prezentare PowerPoint</vt:lpstr>
      <vt:lpstr>Prezentare PowerPoint</vt:lpstr>
      <vt:lpstr>Prezentare PowerPoint</vt:lpstr>
      <vt:lpstr>Prezentare PowerPoint</vt:lpstr>
      <vt:lpstr>Prezentare PowerPoint</vt:lpstr>
      <vt:lpstr>Prezentare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Ministerul Sănătății, Muncii și Protecției Sociale Agenția Națională pentru Sănătate Publică</dc:title>
  <dc:creator>Alexei™</dc:creator>
  <cp:lastModifiedBy>Roman Coretchi</cp:lastModifiedBy>
  <cp:revision>139</cp:revision>
  <dcterms:created xsi:type="dcterms:W3CDTF">2006-08-16T00:00:00Z</dcterms:created>
  <dcterms:modified xsi:type="dcterms:W3CDTF">2021-08-09T09:49:48Z</dcterms:modified>
  <dc:identifier>DAEbepJulJk</dc:identifier>
</cp:coreProperties>
</file>